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8" r:id="rId6"/>
    <p:sldId id="285" r:id="rId7"/>
    <p:sldId id="269" r:id="rId8"/>
    <p:sldId id="270" r:id="rId9"/>
    <p:sldId id="271" r:id="rId10"/>
    <p:sldId id="272" r:id="rId11"/>
    <p:sldId id="273" r:id="rId12"/>
    <p:sldId id="275" r:id="rId13"/>
    <p:sldId id="260" r:id="rId14"/>
    <p:sldId id="298" r:id="rId15"/>
    <p:sldId id="262" r:id="rId16"/>
    <p:sldId id="282" r:id="rId17"/>
    <p:sldId id="299" r:id="rId18"/>
    <p:sldId id="283" r:id="rId19"/>
    <p:sldId id="284" r:id="rId20"/>
    <p:sldId id="286" r:id="rId21"/>
    <p:sldId id="287" r:id="rId22"/>
    <p:sldId id="288" r:id="rId23"/>
    <p:sldId id="289" r:id="rId24"/>
    <p:sldId id="290" r:id="rId25"/>
    <p:sldId id="300" r:id="rId26"/>
    <p:sldId id="278" r:id="rId27"/>
    <p:sldId id="302" r:id="rId28"/>
    <p:sldId id="279" r:id="rId29"/>
    <p:sldId id="280" r:id="rId30"/>
    <p:sldId id="294" r:id="rId31"/>
    <p:sldId id="295" r:id="rId32"/>
    <p:sldId id="296" r:id="rId33"/>
    <p:sldId id="297" r:id="rId34"/>
    <p:sldId id="301" r:id="rId3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8" d="100"/>
          <a:sy n="98" d="100"/>
        </p:scale>
        <p:origin x="-27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副標題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標題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zh-TW" altLang="en-US" smtClean="0"/>
              <a:t>按一下以編輯母片標題樣式</a:t>
            </a:r>
            <a:endParaRPr kumimoji="0" lang="en-US"/>
          </a:p>
        </p:txBody>
      </p:sp>
      <p:cxnSp>
        <p:nvCxnSpPr>
          <p:cNvPr id="8" name="直線接點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橢圓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日期版面配置區 14"/>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16" name="投影片編號版面配置區 15"/>
          <p:cNvSpPr>
            <a:spLocks noGrp="1"/>
          </p:cNvSpPr>
          <p:nvPr>
            <p:ph type="sldNum" sz="quarter" idx="11"/>
          </p:nvPr>
        </p:nvSpPr>
        <p:spPr/>
        <p:txBody>
          <a:bodyPr/>
          <a:lstStyle/>
          <a:p>
            <a:fld id="{73DA0BB7-265A-403C-9275-D587AB510EDC}" type="slidenum">
              <a:rPr lang="zh-TW" altLang="en-US" smtClean="0"/>
              <a:t>‹#›</a:t>
            </a:fld>
            <a:endParaRPr lang="zh-TW" altLang="en-US"/>
          </a:p>
        </p:txBody>
      </p:sp>
      <p:sp>
        <p:nvSpPr>
          <p:cNvPr id="17" name="頁尾版面配置區 16"/>
          <p:cNvSpPr>
            <a:spLocks noGrp="1"/>
          </p:cNvSpPr>
          <p:nvPr>
            <p:ph type="ftr" sz="quarter" idx="12"/>
          </p:nvPr>
        </p:nvSpPr>
        <p:spPr/>
        <p:txBody>
          <a:bodyPr/>
          <a:lstStyle/>
          <a:p>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9" name="內容版面配置區 8"/>
          <p:cNvSpPr>
            <a:spLocks noGrp="1"/>
          </p:cNvSpPr>
          <p:nvPr>
            <p:ph idx="1"/>
          </p:nvPr>
        </p:nvSpPr>
        <p:spPr>
          <a:xfrm>
            <a:off x="457200" y="1524000"/>
            <a:ext cx="82296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4" name="日期版面配置區 13"/>
          <p:cNvSpPr>
            <a:spLocks noGrp="1"/>
          </p:cNvSpPr>
          <p:nvPr>
            <p:ph type="dt" sz="half" idx="14"/>
          </p:nvPr>
        </p:nvSpPr>
        <p:spPr/>
        <p:txBody>
          <a:bodyPr/>
          <a:lstStyle/>
          <a:p>
            <a:fld id="{5BBEAD13-0566-4C6C-97E7-55F17F24B09F}" type="datetimeFigureOut">
              <a:rPr lang="zh-TW" altLang="en-US" smtClean="0"/>
              <a:t>2022/4/19</a:t>
            </a:fld>
            <a:endParaRPr lang="zh-TW" altLang="en-US"/>
          </a:p>
        </p:txBody>
      </p:sp>
      <p:sp>
        <p:nvSpPr>
          <p:cNvPr id="15" name="投影片編號版面配置區 14"/>
          <p:cNvSpPr>
            <a:spLocks noGrp="1"/>
          </p:cNvSpPr>
          <p:nvPr>
            <p:ph type="sldNum" sz="quarter" idx="15"/>
          </p:nvPr>
        </p:nvSpPr>
        <p:spPr/>
        <p:txBody>
          <a:bodyPr/>
          <a:lstStyle>
            <a:lvl1pPr algn="ctr">
              <a:defRPr/>
            </a:lvl1pPr>
          </a:lstStyle>
          <a:p>
            <a:fld id="{73DA0BB7-265A-403C-9275-D587AB510EDC}" type="slidenum">
              <a:rPr lang="zh-TW" altLang="en-US" smtClean="0"/>
              <a:t>‹#›</a:t>
            </a:fld>
            <a:endParaRPr lang="zh-TW" altLang="en-US"/>
          </a:p>
        </p:txBody>
      </p:sp>
      <p:sp>
        <p:nvSpPr>
          <p:cNvPr id="16" name="頁尾版面配置區 15"/>
          <p:cNvSpPr>
            <a:spLocks noGrp="1"/>
          </p:cNvSpPr>
          <p:nvPr>
            <p:ph type="ftr" sz="quarter" idx="16"/>
          </p:nvPr>
        </p:nvSpPr>
        <p:spPr/>
        <p:txBody>
          <a:bodyPr/>
          <a:lstStyle/>
          <a:p>
            <a:endParaRPr lang="zh-TW" altLang="en-US"/>
          </a:p>
        </p:txBody>
      </p:sp>
      <p:sp>
        <p:nvSpPr>
          <p:cNvPr id="17" name="標題 16"/>
          <p:cNvSpPr>
            <a:spLocks noGrp="1"/>
          </p:cNvSpPr>
          <p:nvPr>
            <p:ph type="title"/>
          </p:nvPr>
        </p:nvSpPr>
        <p:spPr/>
        <p:txBody>
          <a:bodyPr rtlCol="0" anchor="b" anchorCtr="0"/>
          <a:lstStyle/>
          <a:p>
            <a:r>
              <a:rPr kumimoji="0" lang="zh-TW" altLang="en-US" smtClean="0"/>
              <a:t>按一下以編輯母片標題樣式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2" name="標題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cxnSp>
        <p:nvCxnSpPr>
          <p:cNvPr id="7" name="直線接點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日期版面配置區 4"/>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11" name="內容版面配置區 10"/>
          <p:cNvSpPr>
            <a:spLocks noGrp="1"/>
          </p:cNvSpPr>
          <p:nvPr>
            <p:ph sz="half" idx="1"/>
          </p:nvPr>
        </p:nvSpPr>
        <p:spPr>
          <a:xfrm>
            <a:off x="457200" y="1524000"/>
            <a:ext cx="4059936"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half" idx="2"/>
          </p:nvPr>
        </p:nvSpPr>
        <p:spPr>
          <a:xfrm>
            <a:off x="4648200" y="1524000"/>
            <a:ext cx="4059936"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3" name="文字版面配置區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32" name="內容版面配置區 31"/>
          <p:cNvSpPr>
            <a:spLocks noGrp="1"/>
          </p:cNvSpPr>
          <p:nvPr>
            <p:ph sz="half" idx="2"/>
          </p:nvPr>
        </p:nvSpPr>
        <p:spPr>
          <a:xfrm>
            <a:off x="457200" y="2201896"/>
            <a:ext cx="4038600" cy="3913632"/>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34" name="內容版面配置區 33"/>
          <p:cNvSpPr>
            <a:spLocks noGrp="1"/>
          </p:cNvSpPr>
          <p:nvPr>
            <p:ph sz="quarter" idx="4"/>
          </p:nvPr>
        </p:nvSpPr>
        <p:spPr>
          <a:xfrm>
            <a:off x="4649788" y="2201896"/>
            <a:ext cx="4038600" cy="3913632"/>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2" name="標題 1"/>
          <p:cNvSpPr>
            <a:spLocks noGrp="1"/>
          </p:cNvSpPr>
          <p:nvPr>
            <p:ph type="title"/>
          </p:nvPr>
        </p:nvSpPr>
        <p:spPr>
          <a:xfrm>
            <a:off x="457200" y="155448"/>
            <a:ext cx="8229600" cy="1143000"/>
          </a:xfrm>
        </p:spPr>
        <p:txBody>
          <a:bodyPr anchor="b" anchorCtr="0"/>
          <a:lstStyle>
            <a:lvl1pPr>
              <a:defRPr/>
            </a:lvl1pPr>
          </a:lstStyle>
          <a:p>
            <a:r>
              <a:rPr kumimoji="0" lang="zh-TW" altLang="en-US" smtClean="0"/>
              <a:t>按一下以編輯母片標題樣式</a:t>
            </a:r>
            <a:endParaRPr kumimoji="0" lang="en-US"/>
          </a:p>
        </p:txBody>
      </p:sp>
      <p:sp>
        <p:nvSpPr>
          <p:cNvPr id="12" name="文字版面配置區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cxnSp>
        <p:nvCxnSpPr>
          <p:cNvPr id="10" name="直線接點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9" name="內容版面配置區 28"/>
          <p:cNvSpPr>
            <a:spLocks noGrp="1"/>
          </p:cNvSpPr>
          <p:nvPr>
            <p:ph sz="quarter" idx="1"/>
          </p:nvPr>
        </p:nvSpPr>
        <p:spPr>
          <a:xfrm>
            <a:off x="457200" y="457200"/>
            <a:ext cx="6248400" cy="5715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3" name="文字版面配置區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31" name="標題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zh-TW" altLang="en-US" smtClean="0"/>
              <a:t>按一下以編輯母片標題樣式</a:t>
            </a:r>
            <a:endParaRPr kumimoji="0" lang="en-US"/>
          </a:p>
        </p:txBody>
      </p:sp>
      <p:sp>
        <p:nvSpPr>
          <p:cNvPr id="8" name="日期版面配置區 7"/>
          <p:cNvSpPr>
            <a:spLocks noGrp="1"/>
          </p:cNvSpPr>
          <p:nvPr>
            <p:ph type="dt" sz="half" idx="14"/>
          </p:nvPr>
        </p:nvSpPr>
        <p:spPr/>
        <p:txBody>
          <a:bodyPr/>
          <a:lstStyle/>
          <a:p>
            <a:fld id="{5BBEAD13-0566-4C6C-97E7-55F17F24B09F}" type="datetimeFigureOut">
              <a:rPr lang="zh-TW" altLang="en-US" smtClean="0"/>
              <a:t>2022/4/19</a:t>
            </a:fld>
            <a:endParaRPr lang="zh-TW" altLang="en-US"/>
          </a:p>
        </p:txBody>
      </p:sp>
      <p:sp>
        <p:nvSpPr>
          <p:cNvPr id="9" name="投影片編號版面配置區 8"/>
          <p:cNvSpPr>
            <a:spLocks noGrp="1"/>
          </p:cNvSpPr>
          <p:nvPr>
            <p:ph type="sldNum" sz="quarter" idx="15"/>
          </p:nvPr>
        </p:nvSpPr>
        <p:spPr/>
        <p:txBody>
          <a:bodyPr/>
          <a:lstStyle/>
          <a:p>
            <a:fld id="{73DA0BB7-265A-403C-9275-D587AB510EDC}" type="slidenum">
              <a:rPr lang="zh-TW" altLang="en-US" smtClean="0"/>
              <a:t>‹#›</a:t>
            </a:fld>
            <a:endParaRPr lang="zh-TW" altLang="en-US"/>
          </a:p>
        </p:txBody>
      </p:sp>
      <p:sp>
        <p:nvSpPr>
          <p:cNvPr id="10" name="頁尾版面配置區 9"/>
          <p:cNvSpPr>
            <a:spLocks noGrp="1"/>
          </p:cNvSpPr>
          <p:nvPr>
            <p:ph type="ftr" sz="quarter" idx="16"/>
          </p:nvPr>
        </p:nvSpPr>
        <p:spPr/>
        <p:txBody>
          <a:bodyPr/>
          <a:lstStyle/>
          <a:p>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zh-TW" altLang="en-US" smtClean="0"/>
              <a:t>按一下圖示以新增圖片</a:t>
            </a:r>
            <a:endParaRPr kumimoji="0" lang="en-US"/>
          </a:p>
        </p:txBody>
      </p:sp>
      <p:sp>
        <p:nvSpPr>
          <p:cNvPr id="4" name="文字版面配置區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8" name="日期版面配置區 7"/>
          <p:cNvSpPr>
            <a:spLocks noGrp="1"/>
          </p:cNvSpPr>
          <p:nvPr>
            <p:ph type="dt" sz="half" idx="10"/>
          </p:nvPr>
        </p:nvSpPr>
        <p:spPr/>
        <p:txBody>
          <a:bodyPr/>
          <a:lstStyle/>
          <a:p>
            <a:fld id="{5BBEAD13-0566-4C6C-97E7-55F17F24B09F}" type="datetimeFigureOut">
              <a:rPr lang="zh-TW" altLang="en-US" smtClean="0"/>
              <a:t>2022/4/19</a:t>
            </a:fld>
            <a:endParaRPr lang="zh-TW" altLang="en-US"/>
          </a:p>
        </p:txBody>
      </p:sp>
      <p:sp>
        <p:nvSpPr>
          <p:cNvPr id="9" name="投影片編號版面配置區 8"/>
          <p:cNvSpPr>
            <a:spLocks noGrp="1"/>
          </p:cNvSpPr>
          <p:nvPr>
            <p:ph type="sldNum" sz="quarter" idx="11"/>
          </p:nvPr>
        </p:nvSpPr>
        <p:spPr/>
        <p:txBody>
          <a:bodyPr/>
          <a:lstStyle/>
          <a:p>
            <a:fld id="{73DA0BB7-265A-403C-9275-D587AB510EDC}" type="slidenum">
              <a:rPr lang="zh-TW" altLang="en-US" smtClean="0"/>
              <a:t>‹#›</a:t>
            </a:fld>
            <a:endParaRPr lang="zh-TW" altLang="en-US"/>
          </a:p>
        </p:txBody>
      </p:sp>
      <p:sp>
        <p:nvSpPr>
          <p:cNvPr id="10" name="頁尾版面配置區 9"/>
          <p:cNvSpPr>
            <a:spLocks noGrp="1"/>
          </p:cNvSpPr>
          <p:nvPr>
            <p:ph type="ftr" sz="quarter" idx="12"/>
          </p:nvPr>
        </p:nvSpPr>
        <p:spPr/>
        <p:txBody>
          <a:bodyPr/>
          <a:lstStyle/>
          <a:p>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文字版面配置區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24" name="日期版面配置區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5BBEAD13-0566-4C6C-97E7-55F17F24B09F}" type="datetimeFigureOut">
              <a:rPr lang="zh-TW" altLang="en-US" smtClean="0"/>
              <a:t>2022/4/19</a:t>
            </a:fld>
            <a:endParaRPr lang="zh-TW" altLang="en-US"/>
          </a:p>
        </p:txBody>
      </p:sp>
      <p:sp>
        <p:nvSpPr>
          <p:cNvPr id="10" name="頁尾版面配置區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zh-TW" altLang="en-US"/>
          </a:p>
        </p:txBody>
      </p:sp>
      <p:sp>
        <p:nvSpPr>
          <p:cNvPr id="22" name="投影片編號版面配置區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73DA0BB7-265A-403C-9275-D587AB510EDC}" type="slidenum">
              <a:rPr lang="zh-TW" altLang="en-US" smtClean="0"/>
              <a:t>‹#›</a:t>
            </a:fld>
            <a:endParaRPr lang="zh-TW" altLang="en-US"/>
          </a:p>
        </p:txBody>
      </p:sp>
      <p:sp>
        <p:nvSpPr>
          <p:cNvPr id="5" name="標題版面配置區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zh-TW" altLang="en-US" smtClean="0"/>
              <a:t>按一下以編輯母片標題樣式</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lstStyle/>
          <a:p>
            <a:r>
              <a:rPr lang="zh-TW" altLang="en-US" dirty="0" smtClean="0"/>
              <a:t>成大醫院急診部</a:t>
            </a:r>
            <a:endParaRPr lang="en-US" altLang="zh-TW" dirty="0" smtClean="0"/>
          </a:p>
          <a:p>
            <a:r>
              <a:rPr lang="zh-TW" altLang="en-US" dirty="0"/>
              <a:t>馬宜君</a:t>
            </a:r>
            <a:r>
              <a:rPr lang="zh-TW" altLang="en-US" dirty="0" smtClean="0"/>
              <a:t>醫師</a:t>
            </a:r>
            <a:endParaRPr lang="en-US" altLang="zh-TW" dirty="0" smtClean="0"/>
          </a:p>
          <a:p>
            <a:r>
              <a:rPr lang="en-US" altLang="zh-TW" dirty="0" smtClean="0"/>
              <a:t>2022.04.19</a:t>
            </a:r>
          </a:p>
          <a:p>
            <a:endParaRPr lang="zh-TW" altLang="en-US" dirty="0"/>
          </a:p>
        </p:txBody>
      </p:sp>
      <p:sp>
        <p:nvSpPr>
          <p:cNvPr id="2" name="標題 1"/>
          <p:cNvSpPr>
            <a:spLocks noGrp="1"/>
          </p:cNvSpPr>
          <p:nvPr>
            <p:ph type="ctrTitle"/>
          </p:nvPr>
        </p:nvSpPr>
        <p:spPr/>
        <p:txBody>
          <a:bodyPr/>
          <a:lstStyle/>
          <a:p>
            <a:r>
              <a:rPr lang="zh-TW" altLang="en-US" dirty="0" smtClean="0"/>
              <a:t>運動傷害的預防與處理</a:t>
            </a:r>
            <a:endParaRPr lang="zh-TW" altLang="en-US" dirty="0"/>
          </a:p>
        </p:txBody>
      </p:sp>
    </p:spTree>
    <p:extLst>
      <p:ext uri="{BB962C8B-B14F-4D97-AF65-F5344CB8AC3E}">
        <p14:creationId xmlns:p14="http://schemas.microsoft.com/office/powerpoint/2010/main" val="1872226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骨頭</a:t>
            </a:r>
            <a:r>
              <a:rPr lang="zh-TW" altLang="en-US" dirty="0"/>
              <a:t>受到太大的外力，超過自身所能承受時，不管是裂開、斷掉或變形，都稱為骨折。</a:t>
            </a:r>
            <a:endParaRPr lang="en-US" altLang="zh-TW" dirty="0" smtClean="0"/>
          </a:p>
          <a:p>
            <a:r>
              <a:rPr lang="zh-TW" altLang="en-US" dirty="0" smtClean="0"/>
              <a:t>嚴重</a:t>
            </a:r>
            <a:r>
              <a:rPr lang="zh-TW" altLang="en-US" dirty="0"/>
              <a:t>疼痛、腫脹、變形甚至骨骼外露</a:t>
            </a:r>
            <a:r>
              <a:rPr lang="zh-TW" altLang="en-US" dirty="0" smtClean="0"/>
              <a:t>。</a:t>
            </a:r>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zh-TW" altLang="en-US" b="1" dirty="0"/>
              <a:t>骨折 </a:t>
            </a:r>
            <a:r>
              <a:rPr lang="en-US" altLang="zh-TW" b="1" dirty="0" smtClean="0"/>
              <a:t>Fracture</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96952"/>
            <a:ext cx="4536504" cy="3402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026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關節受一衝擊而脫離原位，關節附近的韌帶亦會</a:t>
            </a:r>
            <a:r>
              <a:rPr lang="zh-TW" altLang="en-US" dirty="0" smtClean="0"/>
              <a:t>因此外力</a:t>
            </a:r>
            <a:r>
              <a:rPr lang="zh-TW" altLang="en-US" dirty="0"/>
              <a:t>而撕裂，患部會有變形或不正常的</a:t>
            </a:r>
            <a:r>
              <a:rPr lang="zh-TW" altLang="en-US" dirty="0" smtClean="0"/>
              <a:t>扭曲</a:t>
            </a:r>
            <a:r>
              <a:rPr lang="zh-TW" altLang="en-US" dirty="0"/>
              <a:t>。</a:t>
            </a:r>
            <a:endParaRPr lang="en-US" altLang="zh-TW" dirty="0" smtClean="0"/>
          </a:p>
          <a:p>
            <a:r>
              <a:rPr lang="zh-TW" altLang="en-US" dirty="0" smtClean="0"/>
              <a:t>出現</a:t>
            </a:r>
            <a:r>
              <a:rPr lang="zh-TW" altLang="en-US" dirty="0"/>
              <a:t>疼痛、麻木、外觀變形等症狀，最常發生的部位是肩膀</a:t>
            </a:r>
            <a:r>
              <a:rPr lang="zh-TW" altLang="en-US" dirty="0" smtClean="0"/>
              <a:t>。</a:t>
            </a:r>
            <a:endParaRPr lang="en-US" altLang="zh-TW" dirty="0" smtClean="0"/>
          </a:p>
          <a:p>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zh-TW" altLang="en-US" b="1" dirty="0" smtClean="0"/>
              <a:t>脫臼</a:t>
            </a:r>
            <a:r>
              <a:rPr lang="zh-TW" altLang="en-US" b="1" dirty="0"/>
              <a:t> </a:t>
            </a:r>
            <a:r>
              <a:rPr lang="en-US" altLang="zh-TW" b="1" dirty="0" smtClean="0"/>
              <a:t>Dislocation</a:t>
            </a:r>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068960"/>
            <a:ext cx="4353000" cy="326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8708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熱</a:t>
            </a:r>
            <a:r>
              <a:rPr lang="zh-TW" altLang="en-US" dirty="0" smtClean="0"/>
              <a:t>痙攣</a:t>
            </a:r>
            <a:r>
              <a:rPr lang="en-US" altLang="zh-TW" dirty="0" smtClean="0"/>
              <a:t>:</a:t>
            </a:r>
          </a:p>
          <a:p>
            <a:pPr lvl="1"/>
            <a:r>
              <a:rPr lang="zh-TW" altLang="en-US" dirty="0" smtClean="0"/>
              <a:t>因</a:t>
            </a:r>
            <a:r>
              <a:rPr lang="zh-TW" altLang="en-US" dirty="0"/>
              <a:t>在高溫下運動而過量失去體內的水分或電解質，而導致強烈又不隨意的肌肉</a:t>
            </a:r>
            <a:r>
              <a:rPr lang="zh-TW" altLang="en-US" dirty="0" smtClean="0"/>
              <a:t>收縮</a:t>
            </a:r>
            <a:r>
              <a:rPr lang="zh-TW" altLang="en-US" dirty="0"/>
              <a:t>。</a:t>
            </a:r>
            <a:endParaRPr lang="en-US" altLang="zh-TW" dirty="0" smtClean="0"/>
          </a:p>
          <a:p>
            <a:r>
              <a:rPr lang="zh-TW" altLang="en-US" dirty="0"/>
              <a:t>熱</a:t>
            </a:r>
            <a:r>
              <a:rPr lang="zh-TW" altLang="en-US" dirty="0" smtClean="0"/>
              <a:t>衰竭</a:t>
            </a:r>
            <a:r>
              <a:rPr lang="en-US" altLang="zh-TW" dirty="0" smtClean="0"/>
              <a:t>:</a:t>
            </a:r>
          </a:p>
          <a:p>
            <a:pPr lvl="1"/>
            <a:r>
              <a:rPr lang="zh-TW" altLang="en-US" dirty="0" smtClean="0"/>
              <a:t>在</a:t>
            </a:r>
            <a:r>
              <a:rPr lang="zh-TW" altLang="en-US" dirty="0"/>
              <a:t>大量失去水分及電解質之後會感到極度疲倦、昏眩、肌肉不協調，甚至失去</a:t>
            </a:r>
            <a:r>
              <a:rPr lang="zh-TW" altLang="en-US" dirty="0" smtClean="0"/>
              <a:t>知覺。</a:t>
            </a:r>
            <a:endParaRPr lang="en-US" altLang="zh-TW" dirty="0" smtClean="0"/>
          </a:p>
          <a:p>
            <a:r>
              <a:rPr lang="zh-TW" altLang="en-US" dirty="0" smtClean="0"/>
              <a:t>中暑</a:t>
            </a:r>
            <a:r>
              <a:rPr lang="en-US" altLang="zh-TW" dirty="0" smtClean="0"/>
              <a:t>:</a:t>
            </a:r>
          </a:p>
          <a:p>
            <a:pPr lvl="1"/>
            <a:r>
              <a:rPr lang="zh-TW" altLang="en-US" dirty="0" smtClean="0"/>
              <a:t>當</a:t>
            </a:r>
            <a:r>
              <a:rPr lang="zh-TW" altLang="en-US" dirty="0"/>
              <a:t>體溫不斷上升，而身體又無法排汗散熱來控制體溫上升，便會有中暑的情形。</a:t>
            </a:r>
          </a:p>
        </p:txBody>
      </p:sp>
      <p:sp>
        <p:nvSpPr>
          <p:cNvPr id="3" name="標題 2"/>
          <p:cNvSpPr>
            <a:spLocks noGrp="1"/>
          </p:cNvSpPr>
          <p:nvPr>
            <p:ph type="title"/>
          </p:nvPr>
        </p:nvSpPr>
        <p:spPr/>
        <p:txBody>
          <a:bodyPr/>
          <a:lstStyle/>
          <a:p>
            <a:r>
              <a:rPr lang="zh-TW" altLang="en-US" dirty="0">
                <a:effectLst/>
              </a:rPr>
              <a:t>過熱</a:t>
            </a:r>
            <a:endParaRPr lang="zh-TW" altLang="en-US" dirty="0"/>
          </a:p>
        </p:txBody>
      </p:sp>
    </p:spTree>
    <p:extLst>
      <p:ext uri="{BB962C8B-B14F-4D97-AF65-F5344CB8AC3E}">
        <p14:creationId xmlns:p14="http://schemas.microsoft.com/office/powerpoint/2010/main" val="727447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b="1" dirty="0"/>
              <a:t>慢性肌腱炎 </a:t>
            </a:r>
            <a:r>
              <a:rPr lang="en-US" altLang="zh-TW" b="1" dirty="0" smtClean="0"/>
              <a:t>Tendonitis</a:t>
            </a:r>
          </a:p>
          <a:p>
            <a:r>
              <a:rPr lang="zh-TW" altLang="en-US" b="1" dirty="0"/>
              <a:t>骨化性肌</a:t>
            </a:r>
            <a:r>
              <a:rPr lang="zh-TW" altLang="en-US" b="1" dirty="0" smtClean="0"/>
              <a:t>炎 </a:t>
            </a:r>
            <a:r>
              <a:rPr lang="en-US" altLang="zh-TW" b="1" dirty="0" smtClean="0"/>
              <a:t>Myositis </a:t>
            </a:r>
            <a:r>
              <a:rPr lang="en-US" altLang="zh-TW" b="1" dirty="0" err="1" smtClean="0"/>
              <a:t>ossificans</a:t>
            </a:r>
            <a:endParaRPr lang="en-US" altLang="zh-TW" b="1" dirty="0" smtClean="0"/>
          </a:p>
          <a:p>
            <a:r>
              <a:rPr lang="zh-TW" altLang="en-US" b="1" dirty="0"/>
              <a:t>滑液囊炎 </a:t>
            </a:r>
            <a:r>
              <a:rPr lang="en-US" altLang="zh-TW" b="1" dirty="0" smtClean="0"/>
              <a:t>Bursitis</a:t>
            </a:r>
          </a:p>
          <a:p>
            <a:r>
              <a:rPr lang="zh-TW" altLang="en-US" b="1" dirty="0"/>
              <a:t>肌腱鞘炎 </a:t>
            </a:r>
            <a:r>
              <a:rPr lang="en-US" altLang="zh-TW" b="1" dirty="0"/>
              <a:t>Tenosynovitis</a:t>
            </a:r>
            <a:endParaRPr lang="zh-TW" altLang="en-US" dirty="0"/>
          </a:p>
        </p:txBody>
      </p:sp>
      <p:sp>
        <p:nvSpPr>
          <p:cNvPr id="3" name="標題 2"/>
          <p:cNvSpPr>
            <a:spLocks noGrp="1"/>
          </p:cNvSpPr>
          <p:nvPr>
            <p:ph type="title"/>
          </p:nvPr>
        </p:nvSpPr>
        <p:spPr/>
        <p:txBody>
          <a:bodyPr/>
          <a:lstStyle/>
          <a:p>
            <a:r>
              <a:rPr lang="zh-TW" altLang="en-US" dirty="0" smtClean="0"/>
              <a:t>慢性運動傷害</a:t>
            </a:r>
            <a:endParaRPr lang="zh-TW" altLang="en-US" dirty="0"/>
          </a:p>
        </p:txBody>
      </p:sp>
    </p:spTree>
    <p:extLst>
      <p:ext uri="{BB962C8B-B14F-4D97-AF65-F5344CB8AC3E}">
        <p14:creationId xmlns:p14="http://schemas.microsoft.com/office/powerpoint/2010/main" val="185119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運動傷害的預防</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17928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內在</a:t>
            </a:r>
            <a:r>
              <a:rPr lang="zh-TW" altLang="en-US" dirty="0"/>
              <a:t>因素</a:t>
            </a:r>
          </a:p>
          <a:p>
            <a:pPr lvl="1"/>
            <a:r>
              <a:rPr lang="zh-TW" altLang="en-US" dirty="0" smtClean="0"/>
              <a:t>體</a:t>
            </a:r>
            <a:r>
              <a:rPr lang="zh-TW" altLang="en-US" dirty="0"/>
              <a:t>適能　　　</a:t>
            </a:r>
            <a:endParaRPr lang="en-US" altLang="zh-TW" dirty="0" smtClean="0"/>
          </a:p>
          <a:p>
            <a:pPr lvl="1"/>
            <a:r>
              <a:rPr lang="zh-TW" altLang="en-US" dirty="0" smtClean="0"/>
              <a:t>生理</a:t>
            </a:r>
            <a:r>
              <a:rPr lang="zh-TW" altLang="en-US" dirty="0"/>
              <a:t>限制</a:t>
            </a:r>
          </a:p>
          <a:p>
            <a:pPr lvl="1"/>
            <a:r>
              <a:rPr lang="zh-TW" altLang="en-US" dirty="0" smtClean="0"/>
              <a:t>技術</a:t>
            </a:r>
            <a:r>
              <a:rPr lang="zh-TW" altLang="en-US" dirty="0"/>
              <a:t>程度　　</a:t>
            </a:r>
            <a:endParaRPr lang="en-US" altLang="zh-TW" dirty="0" smtClean="0"/>
          </a:p>
          <a:p>
            <a:pPr lvl="1"/>
            <a:r>
              <a:rPr lang="zh-TW" altLang="en-US" dirty="0" smtClean="0"/>
              <a:t>心理狀態</a:t>
            </a:r>
            <a:endParaRPr lang="en-US" altLang="zh-TW" dirty="0" smtClean="0"/>
          </a:p>
          <a:p>
            <a:r>
              <a:rPr lang="zh-TW" altLang="en-US" dirty="0"/>
              <a:t>外在</a:t>
            </a:r>
            <a:r>
              <a:rPr lang="zh-TW" altLang="en-US" dirty="0" smtClean="0"/>
              <a:t>因素</a:t>
            </a:r>
            <a:endParaRPr lang="en-US" altLang="zh-TW" dirty="0" smtClean="0"/>
          </a:p>
          <a:p>
            <a:pPr lvl="1"/>
            <a:r>
              <a:rPr lang="zh-TW" altLang="en-US" dirty="0" smtClean="0"/>
              <a:t>運動</a:t>
            </a:r>
            <a:r>
              <a:rPr lang="zh-TW" altLang="en-US" dirty="0"/>
              <a:t>的環境　 </a:t>
            </a:r>
            <a:endParaRPr lang="en-US" altLang="zh-TW" dirty="0" smtClean="0"/>
          </a:p>
          <a:p>
            <a:pPr lvl="1"/>
            <a:r>
              <a:rPr lang="zh-TW" altLang="en-US" dirty="0" smtClean="0"/>
              <a:t>運動</a:t>
            </a:r>
            <a:r>
              <a:rPr lang="zh-TW" altLang="en-US" dirty="0"/>
              <a:t>的種類</a:t>
            </a:r>
          </a:p>
          <a:p>
            <a:pPr lvl="1"/>
            <a:r>
              <a:rPr lang="zh-TW" altLang="en-US" dirty="0" smtClean="0"/>
              <a:t>運動</a:t>
            </a:r>
            <a:r>
              <a:rPr lang="zh-TW" altLang="en-US" dirty="0"/>
              <a:t>的裝備　 </a:t>
            </a:r>
            <a:endParaRPr lang="en-US" altLang="zh-TW" dirty="0" smtClean="0"/>
          </a:p>
          <a:p>
            <a:pPr lvl="1"/>
            <a:r>
              <a:rPr lang="zh-TW" altLang="en-US" dirty="0" smtClean="0"/>
              <a:t>保護</a:t>
            </a:r>
            <a:r>
              <a:rPr lang="zh-TW" altLang="en-US" dirty="0"/>
              <a:t>措施</a:t>
            </a:r>
          </a:p>
          <a:p>
            <a:endParaRPr lang="zh-TW" altLang="en-US" dirty="0"/>
          </a:p>
          <a:p>
            <a:endParaRPr lang="zh-TW" altLang="en-US" dirty="0"/>
          </a:p>
        </p:txBody>
      </p:sp>
      <p:sp>
        <p:nvSpPr>
          <p:cNvPr id="3" name="標題 2"/>
          <p:cNvSpPr>
            <a:spLocks noGrp="1"/>
          </p:cNvSpPr>
          <p:nvPr>
            <p:ph type="title"/>
          </p:nvPr>
        </p:nvSpPr>
        <p:spPr/>
        <p:txBody>
          <a:bodyPr/>
          <a:lstStyle/>
          <a:p>
            <a:r>
              <a:rPr lang="zh-TW" altLang="en-US" dirty="0"/>
              <a:t>運動傷害的預防</a:t>
            </a:r>
          </a:p>
        </p:txBody>
      </p:sp>
    </p:spTree>
    <p:extLst>
      <p:ext uri="{BB962C8B-B14F-4D97-AF65-F5344CB8AC3E}">
        <p14:creationId xmlns:p14="http://schemas.microsoft.com/office/powerpoint/2010/main" val="3046543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適當的暖身</a:t>
            </a:r>
            <a:r>
              <a:rPr lang="zh-TW" altLang="en-US" dirty="0" smtClean="0"/>
              <a:t>與緩和操</a:t>
            </a:r>
            <a:endParaRPr lang="en-US" altLang="zh-TW" dirty="0"/>
          </a:p>
          <a:p>
            <a:r>
              <a:rPr lang="zh-TW" altLang="en-US" dirty="0"/>
              <a:t>了解自己的身體</a:t>
            </a:r>
            <a:r>
              <a:rPr lang="zh-TW" altLang="en-US" dirty="0" smtClean="0"/>
              <a:t>狀況避免</a:t>
            </a:r>
            <a:r>
              <a:rPr lang="zh-TW" altLang="en-US" dirty="0"/>
              <a:t>運動</a:t>
            </a:r>
            <a:r>
              <a:rPr lang="zh-TW" altLang="en-US" dirty="0" smtClean="0"/>
              <a:t>過度</a:t>
            </a:r>
            <a:endParaRPr lang="en-US" altLang="zh-TW" dirty="0" smtClean="0"/>
          </a:p>
          <a:p>
            <a:r>
              <a:rPr lang="zh-TW" altLang="en-US" dirty="0"/>
              <a:t>有正確的運動</a:t>
            </a:r>
            <a:r>
              <a:rPr lang="zh-TW" altLang="en-US" dirty="0" smtClean="0"/>
              <a:t>技巧</a:t>
            </a:r>
            <a:endParaRPr lang="en-US" altLang="zh-TW" dirty="0" smtClean="0"/>
          </a:p>
          <a:p>
            <a:r>
              <a:rPr lang="zh-TW" altLang="en-US" dirty="0"/>
              <a:t>避免</a:t>
            </a:r>
            <a:r>
              <a:rPr lang="zh-TW" altLang="en-US" dirty="0" smtClean="0"/>
              <a:t>身心</a:t>
            </a:r>
            <a:r>
              <a:rPr lang="zh-TW" altLang="en-US" dirty="0"/>
              <a:t>狀況不</a:t>
            </a:r>
            <a:r>
              <a:rPr lang="zh-TW" altLang="en-US" dirty="0" smtClean="0"/>
              <a:t>佳</a:t>
            </a:r>
            <a:r>
              <a:rPr lang="zh-TW" altLang="en-US" dirty="0"/>
              <a:t>、</a:t>
            </a:r>
            <a:r>
              <a:rPr lang="zh-TW" altLang="en-US" dirty="0" smtClean="0"/>
              <a:t>疲勞</a:t>
            </a:r>
            <a:r>
              <a:rPr lang="zh-TW" altLang="en-US" dirty="0"/>
              <a:t>及</a:t>
            </a:r>
            <a:r>
              <a:rPr lang="zh-TW" altLang="en-US" dirty="0" smtClean="0"/>
              <a:t>過度</a:t>
            </a:r>
            <a:r>
              <a:rPr lang="zh-TW" altLang="en-US" dirty="0"/>
              <a:t>的緊張</a:t>
            </a:r>
            <a:r>
              <a:rPr lang="zh-TW" altLang="en-US" dirty="0" smtClean="0"/>
              <a:t>現象</a:t>
            </a:r>
            <a:endParaRPr lang="en-US" altLang="zh-TW" dirty="0" smtClean="0"/>
          </a:p>
          <a:p>
            <a:r>
              <a:rPr lang="zh-TW" altLang="en-US" dirty="0"/>
              <a:t>考慮運動器材及場地的安全</a:t>
            </a:r>
            <a:r>
              <a:rPr lang="zh-TW" altLang="en-US" dirty="0" smtClean="0"/>
              <a:t>性</a:t>
            </a:r>
            <a:endParaRPr lang="en-US" altLang="zh-TW" dirty="0"/>
          </a:p>
          <a:p>
            <a:r>
              <a:rPr lang="zh-TW" altLang="en-US" dirty="0" smtClean="0"/>
              <a:t>對該運動項目有一定的瞭解</a:t>
            </a:r>
            <a:endParaRPr lang="en-US" altLang="zh-TW" dirty="0" smtClean="0"/>
          </a:p>
          <a:p>
            <a:r>
              <a:rPr lang="zh-TW" altLang="en-US" dirty="0"/>
              <a:t>穿戴</a:t>
            </a:r>
            <a:r>
              <a:rPr lang="zh-TW" altLang="en-US" dirty="0" smtClean="0"/>
              <a:t>護</a:t>
            </a:r>
            <a:r>
              <a:rPr lang="zh-TW" altLang="en-US" dirty="0"/>
              <a:t>具</a:t>
            </a:r>
            <a:r>
              <a:rPr lang="zh-TW" altLang="en-US" dirty="0" smtClean="0"/>
              <a:t>使用</a:t>
            </a:r>
            <a:endParaRPr lang="en-US" altLang="zh-TW" dirty="0" smtClean="0"/>
          </a:p>
          <a:p>
            <a:r>
              <a:rPr lang="zh-TW" altLang="en-US" dirty="0"/>
              <a:t>熱疾病預防</a:t>
            </a:r>
          </a:p>
        </p:txBody>
      </p:sp>
      <p:sp>
        <p:nvSpPr>
          <p:cNvPr id="3" name="標題 2"/>
          <p:cNvSpPr>
            <a:spLocks noGrp="1"/>
          </p:cNvSpPr>
          <p:nvPr>
            <p:ph type="title"/>
          </p:nvPr>
        </p:nvSpPr>
        <p:spPr/>
        <p:txBody>
          <a:bodyPr/>
          <a:lstStyle/>
          <a:p>
            <a:r>
              <a:rPr lang="zh-TW" altLang="en-US" dirty="0"/>
              <a:t>運動傷害的預防</a:t>
            </a:r>
          </a:p>
        </p:txBody>
      </p:sp>
    </p:spTree>
    <p:extLst>
      <p:ext uri="{BB962C8B-B14F-4D97-AF65-F5344CB8AC3E}">
        <p14:creationId xmlns:p14="http://schemas.microsoft.com/office/powerpoint/2010/main" val="3671384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運動傷害的處理</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62376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lnSpc>
                <a:spcPct val="85000"/>
              </a:lnSpc>
              <a:spcBef>
                <a:spcPct val="25000"/>
              </a:spcBef>
              <a:buClr>
                <a:srgbClr val="FFFF00"/>
              </a:buClr>
              <a:buSzPct val="50000"/>
              <a:buFont typeface="Wingdings" pitchFamily="2" charset="2"/>
              <a:buChar char="u"/>
              <a:defRPr/>
            </a:pPr>
            <a:r>
              <a:rPr lang="zh-TW" altLang="en-US" dirty="0">
                <a:ea typeface="標楷體" pitchFamily="65" charset="-120"/>
              </a:rPr>
              <a:t>傷口清潔</a:t>
            </a:r>
          </a:p>
          <a:p>
            <a:pPr lvl="1">
              <a:lnSpc>
                <a:spcPct val="85000"/>
              </a:lnSpc>
              <a:spcBef>
                <a:spcPct val="25000"/>
              </a:spcBef>
              <a:buClr>
                <a:srgbClr val="FFFF00"/>
              </a:buClr>
              <a:buSzPct val="50000"/>
              <a:defRPr/>
            </a:pPr>
            <a:r>
              <a:rPr lang="zh-TW" altLang="en-US" dirty="0">
                <a:ea typeface="標楷體" pitchFamily="65" charset="-120"/>
              </a:rPr>
              <a:t>肉眼可見的外物要盡量移除，無法立刻送醫時可用大量清水沖洗 </a:t>
            </a:r>
            <a:endParaRPr lang="en-US" altLang="zh-TW" dirty="0">
              <a:ea typeface="標楷體" pitchFamily="65" charset="-120"/>
            </a:endParaRPr>
          </a:p>
          <a:p>
            <a:pPr lvl="1">
              <a:lnSpc>
                <a:spcPct val="85000"/>
              </a:lnSpc>
              <a:spcBef>
                <a:spcPct val="25000"/>
              </a:spcBef>
              <a:buClr>
                <a:srgbClr val="FFFF00"/>
              </a:buClr>
              <a:buSzPct val="50000"/>
              <a:defRPr/>
            </a:pPr>
            <a:r>
              <a:rPr lang="zh-TW" altLang="en-US" dirty="0">
                <a:ea typeface="標楷體" pitchFamily="65" charset="-120"/>
              </a:rPr>
              <a:t>在醫院</a:t>
            </a:r>
            <a:r>
              <a:rPr lang="zh-TW" altLang="en-US" dirty="0" smtClean="0">
                <a:ea typeface="標楷體" pitchFamily="65" charset="-120"/>
              </a:rPr>
              <a:t>中以生理食鹽水清洗</a:t>
            </a:r>
            <a:r>
              <a:rPr lang="zh-TW" altLang="en-US" dirty="0">
                <a:ea typeface="標楷體" pitchFamily="65" charset="-120"/>
              </a:rPr>
              <a:t>傷口</a:t>
            </a:r>
          </a:p>
          <a:p>
            <a:pPr>
              <a:lnSpc>
                <a:spcPct val="85000"/>
              </a:lnSpc>
              <a:spcBef>
                <a:spcPct val="25000"/>
              </a:spcBef>
              <a:buClr>
                <a:srgbClr val="FFFF00"/>
              </a:buClr>
              <a:buSzPct val="50000"/>
              <a:buFont typeface="Wingdings" pitchFamily="2" charset="2"/>
              <a:buChar char="u"/>
              <a:defRPr/>
            </a:pPr>
            <a:r>
              <a:rPr lang="zh-TW" altLang="en-US" dirty="0">
                <a:ea typeface="標楷體" pitchFamily="65" charset="-120"/>
              </a:rPr>
              <a:t>清創</a:t>
            </a:r>
            <a:r>
              <a:rPr lang="zh-TW" altLang="en-US" sz="2000" dirty="0">
                <a:ea typeface="標楷體" pitchFamily="65" charset="-120"/>
              </a:rPr>
              <a:t> </a:t>
            </a:r>
          </a:p>
          <a:p>
            <a:pPr lvl="1">
              <a:lnSpc>
                <a:spcPct val="85000"/>
              </a:lnSpc>
              <a:spcBef>
                <a:spcPct val="25000"/>
              </a:spcBef>
              <a:buClr>
                <a:srgbClr val="FFFF00"/>
              </a:buClr>
              <a:buSzPct val="50000"/>
              <a:defRPr/>
            </a:pPr>
            <a:r>
              <a:rPr lang="zh-TW" altLang="en-US" dirty="0">
                <a:ea typeface="標楷體" pitchFamily="65" charset="-120"/>
              </a:rPr>
              <a:t>壞死的組織必須清除</a:t>
            </a:r>
          </a:p>
          <a:p>
            <a:pPr>
              <a:lnSpc>
                <a:spcPct val="85000"/>
              </a:lnSpc>
              <a:spcBef>
                <a:spcPct val="25000"/>
              </a:spcBef>
              <a:buClr>
                <a:srgbClr val="FFFF00"/>
              </a:buClr>
              <a:buSzPct val="50000"/>
              <a:buFont typeface="Wingdings" pitchFamily="2" charset="2"/>
              <a:buChar char="u"/>
              <a:defRPr/>
            </a:pPr>
            <a:r>
              <a:rPr lang="zh-TW" altLang="en-US" dirty="0">
                <a:ea typeface="標楷體" pitchFamily="65" charset="-120"/>
              </a:rPr>
              <a:t>傷口保護</a:t>
            </a:r>
            <a:r>
              <a:rPr lang="zh-TW" altLang="en-US" sz="2000" dirty="0">
                <a:ea typeface="標楷體" pitchFamily="65" charset="-120"/>
              </a:rPr>
              <a:t> </a:t>
            </a:r>
          </a:p>
          <a:p>
            <a:pPr lvl="1">
              <a:lnSpc>
                <a:spcPct val="85000"/>
              </a:lnSpc>
              <a:spcBef>
                <a:spcPct val="25000"/>
              </a:spcBef>
              <a:buClr>
                <a:srgbClr val="FFFF00"/>
              </a:buClr>
              <a:buSzPct val="50000"/>
              <a:defRPr/>
            </a:pPr>
            <a:r>
              <a:rPr lang="zh-TW" altLang="en-US" dirty="0">
                <a:latin typeface="+mn-ea"/>
              </a:rPr>
              <a:t>用</a:t>
            </a:r>
            <a:r>
              <a:rPr lang="zh-TW" altLang="en-US" dirty="0" smtClean="0">
                <a:latin typeface="+mn-ea"/>
              </a:rPr>
              <a:t>適當敷料，避免暴露乾燥或受進一步汙染</a:t>
            </a:r>
            <a:endParaRPr lang="en-US" altLang="zh-TW" dirty="0" smtClean="0">
              <a:latin typeface="+mn-ea"/>
            </a:endParaRPr>
          </a:p>
          <a:p>
            <a:pPr>
              <a:buClr>
                <a:srgbClr val="FFFF00"/>
              </a:buClr>
              <a:buSzPct val="50000"/>
              <a:buFont typeface="Wingdings" pitchFamily="2" charset="2"/>
              <a:buChar char="u"/>
              <a:defRPr/>
            </a:pPr>
            <a:r>
              <a:rPr lang="zh-TW" altLang="en-US" dirty="0" smtClean="0">
                <a:latin typeface="標楷體" pitchFamily="65" charset="-120"/>
                <a:ea typeface="標楷體" pitchFamily="65" charset="-120"/>
              </a:rPr>
              <a:t>適當的止血</a:t>
            </a:r>
          </a:p>
          <a:p>
            <a:pPr lvl="1">
              <a:buClr>
                <a:srgbClr val="FFFF00"/>
              </a:buClr>
              <a:buSzPct val="50000"/>
              <a:defRPr/>
            </a:pPr>
            <a:r>
              <a:rPr lang="zh-TW" altLang="en-US" dirty="0" smtClean="0">
                <a:latin typeface="標楷體" pitchFamily="65" charset="-120"/>
                <a:ea typeface="標楷體" pitchFamily="65" charset="-120"/>
              </a:rPr>
              <a:t>直接</a:t>
            </a:r>
            <a:r>
              <a:rPr lang="zh-TW" altLang="en-US" dirty="0">
                <a:latin typeface="標楷體" pitchFamily="65" charset="-120"/>
                <a:ea typeface="標楷體" pitchFamily="65" charset="-120"/>
              </a:rPr>
              <a:t>加壓是較安全的選擇</a:t>
            </a:r>
          </a:p>
          <a:p>
            <a:pPr>
              <a:buClr>
                <a:srgbClr val="FFFF00"/>
              </a:buClr>
              <a:buSzPct val="50000"/>
              <a:buFont typeface="Wingdings" pitchFamily="2" charset="2"/>
              <a:buChar char="u"/>
              <a:defRPr/>
            </a:pPr>
            <a:r>
              <a:rPr lang="zh-TW" altLang="en-US" dirty="0">
                <a:ea typeface="標楷體" pitchFamily="65" charset="-120"/>
              </a:rPr>
              <a:t>傷口縫合</a:t>
            </a:r>
            <a:endParaRPr lang="zh-TW" altLang="en-US" dirty="0">
              <a:latin typeface="標楷體" pitchFamily="65" charset="-120"/>
              <a:ea typeface="標楷體" pitchFamily="65" charset="-120"/>
            </a:endParaRPr>
          </a:p>
          <a:p>
            <a:pPr lvl="1">
              <a:lnSpc>
                <a:spcPct val="85000"/>
              </a:lnSpc>
              <a:spcBef>
                <a:spcPct val="25000"/>
              </a:spcBef>
              <a:buClr>
                <a:srgbClr val="FFFF00"/>
              </a:buClr>
              <a:buSzPct val="50000"/>
              <a:defRPr/>
            </a:pPr>
            <a:endParaRPr lang="zh-TW" altLang="en-US" sz="3000" dirty="0">
              <a:ea typeface="標楷體" pitchFamily="65" charset="-120"/>
            </a:endParaRPr>
          </a:p>
          <a:p>
            <a:endParaRPr lang="zh-TW" altLang="en-US" dirty="0"/>
          </a:p>
        </p:txBody>
      </p:sp>
      <p:sp>
        <p:nvSpPr>
          <p:cNvPr id="3" name="標題 2"/>
          <p:cNvSpPr>
            <a:spLocks noGrp="1"/>
          </p:cNvSpPr>
          <p:nvPr>
            <p:ph type="title"/>
          </p:nvPr>
        </p:nvSpPr>
        <p:spPr/>
        <p:txBody>
          <a:bodyPr/>
          <a:lstStyle/>
          <a:p>
            <a:r>
              <a:rPr lang="zh-TW" altLang="en-US" sz="4400" dirty="0">
                <a:solidFill>
                  <a:schemeClr val="tx1"/>
                </a:solidFill>
                <a:ea typeface="標楷體" pitchFamily="65" charset="-120"/>
              </a:rPr>
              <a:t>急性傷口的處理</a:t>
            </a:r>
            <a:endParaRPr lang="zh-TW" altLang="en-US" dirty="0">
              <a:solidFill>
                <a:schemeClr val="tx1"/>
              </a:solidFill>
            </a:endParaRPr>
          </a:p>
        </p:txBody>
      </p:sp>
    </p:spTree>
    <p:extLst>
      <p:ext uri="{BB962C8B-B14F-4D97-AF65-F5344CB8AC3E}">
        <p14:creationId xmlns:p14="http://schemas.microsoft.com/office/powerpoint/2010/main" val="1577453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sz="2800" b="1" dirty="0">
                <a:ea typeface="標楷體" pitchFamily="65" charset="-120"/>
              </a:rPr>
              <a:t>止血是在現場處理外傷患者最重要的步驟之</a:t>
            </a:r>
            <a:r>
              <a:rPr lang="zh-TW" altLang="en-US" sz="2800" b="1" dirty="0" smtClean="0">
                <a:ea typeface="標楷體" pitchFamily="65" charset="-120"/>
              </a:rPr>
              <a:t>一</a:t>
            </a:r>
            <a:endParaRPr lang="en-US" altLang="zh-TW" sz="2800" b="1" dirty="0" smtClean="0">
              <a:ea typeface="標楷體" pitchFamily="65" charset="-120"/>
            </a:endParaRPr>
          </a:p>
          <a:p>
            <a:r>
              <a:rPr lang="zh-TW" altLang="en-US" sz="2800" b="1" dirty="0">
                <a:ea typeface="標楷體" pitchFamily="65" charset="-120"/>
              </a:rPr>
              <a:t>止血</a:t>
            </a:r>
            <a:r>
              <a:rPr lang="zh-TW" altLang="en-US" sz="2800" b="1" dirty="0" smtClean="0">
                <a:ea typeface="標楷體" pitchFamily="65" charset="-120"/>
              </a:rPr>
              <a:t>方法</a:t>
            </a:r>
            <a:endParaRPr lang="en-US" altLang="zh-TW" sz="2800" b="1" dirty="0" smtClean="0">
              <a:ea typeface="標楷體" pitchFamily="65" charset="-120"/>
            </a:endParaRPr>
          </a:p>
          <a:p>
            <a:pPr lvl="1">
              <a:spcBef>
                <a:spcPct val="0"/>
              </a:spcBef>
              <a:buSzPct val="70000"/>
              <a:buFont typeface="Wingdings" pitchFamily="2" charset="2"/>
              <a:buChar char="v"/>
              <a:defRPr/>
            </a:pPr>
            <a:r>
              <a:rPr lang="zh-TW" altLang="en-US" b="1" dirty="0">
                <a:ea typeface="標楷體" pitchFamily="65" charset="-120"/>
              </a:rPr>
              <a:t>直接加壓止血法</a:t>
            </a:r>
          </a:p>
          <a:p>
            <a:pPr lvl="1">
              <a:spcBef>
                <a:spcPct val="0"/>
              </a:spcBef>
              <a:buSzPct val="70000"/>
              <a:buFont typeface="Wingdings" pitchFamily="2" charset="2"/>
              <a:buChar char="v"/>
              <a:defRPr/>
            </a:pPr>
            <a:r>
              <a:rPr lang="zh-TW" altLang="en-US" b="1" dirty="0">
                <a:ea typeface="標楷體" pitchFamily="65" charset="-120"/>
              </a:rPr>
              <a:t>抬高傷肢止血法</a:t>
            </a:r>
          </a:p>
          <a:p>
            <a:pPr lvl="1">
              <a:spcBef>
                <a:spcPct val="0"/>
              </a:spcBef>
              <a:buSzPct val="70000"/>
              <a:buFont typeface="Wingdings" pitchFamily="2" charset="2"/>
              <a:buChar char="v"/>
              <a:defRPr/>
            </a:pPr>
            <a:r>
              <a:rPr lang="zh-TW" altLang="en-US" b="1" dirty="0">
                <a:ea typeface="標楷體" pitchFamily="65" charset="-120"/>
              </a:rPr>
              <a:t>止血點止血法</a:t>
            </a:r>
          </a:p>
          <a:p>
            <a:endParaRPr lang="zh-TW" altLang="en-US" sz="2800" b="1" dirty="0">
              <a:ea typeface="標楷體" pitchFamily="65" charset="-120"/>
            </a:endParaRPr>
          </a:p>
          <a:p>
            <a:endParaRPr lang="zh-TW" altLang="en-US" dirty="0"/>
          </a:p>
        </p:txBody>
      </p:sp>
      <p:sp>
        <p:nvSpPr>
          <p:cNvPr id="3" name="標題 2"/>
          <p:cNvSpPr>
            <a:spLocks noGrp="1"/>
          </p:cNvSpPr>
          <p:nvPr>
            <p:ph type="title"/>
          </p:nvPr>
        </p:nvSpPr>
        <p:spPr/>
        <p:txBody>
          <a:bodyPr/>
          <a:lstStyle/>
          <a:p>
            <a:r>
              <a:rPr lang="zh-TW" altLang="en-US" dirty="0" smtClean="0"/>
              <a:t>控制出血</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631033"/>
            <a:ext cx="5392316" cy="2827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1089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b="1" dirty="0"/>
              <a:t>指運動時由於一次或多次的內發性或外加性作用力對活體組織所造成的破壞作用</a:t>
            </a:r>
          </a:p>
          <a:p>
            <a:r>
              <a:rPr lang="zh-TW" altLang="en-US" b="1" dirty="0" smtClean="0"/>
              <a:t>急性傷害</a:t>
            </a:r>
            <a:r>
              <a:rPr lang="en-US" altLang="zh-TW" b="1" dirty="0" smtClean="0"/>
              <a:t>:</a:t>
            </a:r>
          </a:p>
          <a:p>
            <a:pPr lvl="1"/>
            <a:r>
              <a:rPr lang="zh-TW" altLang="en-US" b="1" dirty="0" smtClean="0"/>
              <a:t>指起於一次</a:t>
            </a:r>
            <a:r>
              <a:rPr lang="zh-TW" altLang="en-US" b="1" dirty="0"/>
              <a:t>內發性或外來性暴力所造成的組織</a:t>
            </a:r>
            <a:r>
              <a:rPr lang="zh-TW" altLang="en-US" b="1" dirty="0" smtClean="0"/>
              <a:t>破壞</a:t>
            </a:r>
            <a:endParaRPr lang="en-US" altLang="zh-TW" b="1" dirty="0" smtClean="0"/>
          </a:p>
          <a:p>
            <a:pPr lvl="1"/>
            <a:r>
              <a:rPr lang="zh-TW" altLang="en-US" b="1" dirty="0" smtClean="0"/>
              <a:t>受傷</a:t>
            </a:r>
            <a:r>
              <a:rPr lang="zh-TW" altLang="en-US" b="1" dirty="0"/>
              <a:t>者往往記得是在某次練習或比賽中發生</a:t>
            </a:r>
            <a:r>
              <a:rPr lang="zh-TW" altLang="en-US" b="1" dirty="0" smtClean="0"/>
              <a:t>的</a:t>
            </a:r>
            <a:endParaRPr lang="en-US" altLang="zh-TW" b="1" dirty="0" smtClean="0"/>
          </a:p>
          <a:p>
            <a:r>
              <a:rPr lang="zh-TW" altLang="en-US" b="1" dirty="0"/>
              <a:t>慢</a:t>
            </a:r>
            <a:r>
              <a:rPr lang="zh-TW" altLang="en-US" b="1" dirty="0" smtClean="0"/>
              <a:t>性傷害</a:t>
            </a:r>
            <a:r>
              <a:rPr lang="en-US" altLang="zh-TW" b="1" dirty="0" smtClean="0"/>
              <a:t>:</a:t>
            </a:r>
          </a:p>
          <a:p>
            <a:pPr lvl="1"/>
            <a:r>
              <a:rPr lang="zh-TW" altLang="en-US" b="1" dirty="0" smtClean="0"/>
              <a:t>指</a:t>
            </a:r>
            <a:r>
              <a:rPr lang="zh-TW" altLang="en-US" b="1" dirty="0"/>
              <a:t>累積多次微小傷害所產生的</a:t>
            </a:r>
            <a:r>
              <a:rPr lang="zh-TW" altLang="en-US" b="1" dirty="0" smtClean="0"/>
              <a:t>結果</a:t>
            </a:r>
            <a:endParaRPr lang="en-US" altLang="zh-TW" b="1" dirty="0" smtClean="0"/>
          </a:p>
          <a:p>
            <a:pPr lvl="1"/>
            <a:r>
              <a:rPr lang="zh-TW" altLang="en-US" b="1" dirty="0" smtClean="0"/>
              <a:t>受傷</a:t>
            </a:r>
            <a:r>
              <a:rPr lang="zh-TW" altLang="en-US" b="1" dirty="0"/>
              <a:t>者往往無法肯定是何時何地發生</a:t>
            </a:r>
            <a:r>
              <a:rPr lang="zh-TW" altLang="en-US" b="1" dirty="0" smtClean="0"/>
              <a:t>的</a:t>
            </a:r>
            <a:endParaRPr lang="zh-TW" altLang="en-US" b="1" dirty="0"/>
          </a:p>
          <a:p>
            <a:endParaRPr lang="zh-TW" altLang="en-US" dirty="0"/>
          </a:p>
        </p:txBody>
      </p:sp>
      <p:sp>
        <p:nvSpPr>
          <p:cNvPr id="3" name="標題 2"/>
          <p:cNvSpPr>
            <a:spLocks noGrp="1"/>
          </p:cNvSpPr>
          <p:nvPr>
            <p:ph type="title"/>
          </p:nvPr>
        </p:nvSpPr>
        <p:spPr/>
        <p:txBody>
          <a:bodyPr>
            <a:normAutofit/>
          </a:bodyPr>
          <a:lstStyle/>
          <a:p>
            <a:r>
              <a:rPr lang="zh-TW" altLang="en-US" dirty="0" smtClean="0"/>
              <a:t>運動傷害</a:t>
            </a:r>
            <a:r>
              <a:rPr lang="en-US" altLang="zh-TW" dirty="0"/>
              <a:t> </a:t>
            </a:r>
            <a:r>
              <a:rPr lang="en-US" altLang="zh-TW" b="1" dirty="0" smtClean="0"/>
              <a:t>Sports Injury</a:t>
            </a:r>
            <a:endParaRPr lang="zh-TW" altLang="en-US" dirty="0"/>
          </a:p>
        </p:txBody>
      </p:sp>
    </p:spTree>
    <p:extLst>
      <p:ext uri="{BB962C8B-B14F-4D97-AF65-F5344CB8AC3E}">
        <p14:creationId xmlns:p14="http://schemas.microsoft.com/office/powerpoint/2010/main" val="966668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SzPct val="40000"/>
              <a:buFont typeface="Wingdings" pitchFamily="2" charset="2"/>
              <a:buChar char="v"/>
              <a:defRPr/>
            </a:pPr>
            <a:r>
              <a:rPr lang="zh-TW" altLang="en-US" sz="2800" b="1" dirty="0" smtClean="0">
                <a:ea typeface="標楷體" pitchFamily="65" charset="-120"/>
              </a:rPr>
              <a:t>先</a:t>
            </a:r>
            <a:r>
              <a:rPr lang="zh-TW" altLang="en-US" sz="2800" b="1" dirty="0">
                <a:ea typeface="標楷體" pitchFamily="65" charset="-120"/>
              </a:rPr>
              <a:t>覆蓋無菌敷料再施壓</a:t>
            </a:r>
          </a:p>
          <a:p>
            <a:pPr>
              <a:buSzPct val="40000"/>
              <a:buFont typeface="Wingdings" pitchFamily="2" charset="2"/>
              <a:buChar char="v"/>
              <a:defRPr/>
            </a:pPr>
            <a:r>
              <a:rPr lang="zh-TW" altLang="en-US" sz="2800" b="1" dirty="0">
                <a:ea typeface="標楷體" pitchFamily="65" charset="-120"/>
              </a:rPr>
              <a:t>覆蓋後以紗繃、彈繃</a:t>
            </a:r>
            <a:r>
              <a:rPr lang="zh-TW" altLang="en-US" sz="2800" b="1" dirty="0" smtClean="0">
                <a:ea typeface="標楷體" pitchFamily="65" charset="-120"/>
              </a:rPr>
              <a:t>纏繞</a:t>
            </a:r>
            <a:endParaRPr lang="zh-TW" altLang="en-US" sz="2800" b="1" dirty="0">
              <a:ea typeface="標楷體" pitchFamily="65" charset="-120"/>
            </a:endParaRPr>
          </a:p>
        </p:txBody>
      </p:sp>
      <p:sp>
        <p:nvSpPr>
          <p:cNvPr id="3" name="標題 2"/>
          <p:cNvSpPr>
            <a:spLocks noGrp="1"/>
          </p:cNvSpPr>
          <p:nvPr>
            <p:ph type="title"/>
          </p:nvPr>
        </p:nvSpPr>
        <p:spPr/>
        <p:txBody>
          <a:bodyPr/>
          <a:lstStyle/>
          <a:p>
            <a:r>
              <a:rPr lang="zh-TW" altLang="en-US" sz="4400" b="1" dirty="0">
                <a:ea typeface="標楷體" pitchFamily="65" charset="-120"/>
              </a:rPr>
              <a:t>直接加壓止血法</a:t>
            </a:r>
            <a:endParaRPr lang="zh-TW" alt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80928"/>
            <a:ext cx="6904484" cy="3610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9187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SzPct val="40000"/>
              <a:buFont typeface="Wingdings" pitchFamily="2" charset="2"/>
              <a:buChar char="v"/>
              <a:defRPr/>
            </a:pPr>
            <a:r>
              <a:rPr lang="zh-TW" altLang="en-US" sz="2800" b="1" dirty="0">
                <a:ea typeface="標楷體" pitchFamily="65" charset="-120"/>
              </a:rPr>
              <a:t>將出血肢體部位抬高於心臟</a:t>
            </a:r>
          </a:p>
          <a:p>
            <a:pPr>
              <a:buSzPct val="40000"/>
              <a:buFont typeface="Wingdings" pitchFamily="2" charset="2"/>
              <a:buChar char="v"/>
              <a:defRPr/>
            </a:pPr>
            <a:r>
              <a:rPr lang="zh-TW" altLang="en-US" sz="2800" b="1" dirty="0">
                <a:ea typeface="標楷體" pitchFamily="65" charset="-120"/>
              </a:rPr>
              <a:t>減低靜脈出血速度</a:t>
            </a:r>
          </a:p>
          <a:p>
            <a:pPr>
              <a:buSzPct val="40000"/>
              <a:buFont typeface="Wingdings" pitchFamily="2" charset="2"/>
              <a:buChar char="v"/>
              <a:defRPr/>
            </a:pPr>
            <a:r>
              <a:rPr lang="zh-TW" altLang="en-US" b="1" dirty="0">
                <a:ea typeface="標楷體" pitchFamily="65" charset="-120"/>
              </a:rPr>
              <a:t>通常與其他方法合併使用</a:t>
            </a:r>
          </a:p>
          <a:p>
            <a:endParaRPr lang="zh-TW" altLang="en-US" dirty="0"/>
          </a:p>
        </p:txBody>
      </p:sp>
      <p:sp>
        <p:nvSpPr>
          <p:cNvPr id="3" name="標題 2"/>
          <p:cNvSpPr>
            <a:spLocks noGrp="1"/>
          </p:cNvSpPr>
          <p:nvPr>
            <p:ph type="title"/>
          </p:nvPr>
        </p:nvSpPr>
        <p:spPr/>
        <p:txBody>
          <a:bodyPr/>
          <a:lstStyle/>
          <a:p>
            <a:r>
              <a:rPr lang="zh-TW" altLang="en-US" sz="4400" b="1" dirty="0">
                <a:ea typeface="標楷體" pitchFamily="65" charset="-120"/>
              </a:rPr>
              <a:t>抬高傷肢止血法</a:t>
            </a:r>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4" y="3140968"/>
            <a:ext cx="6832476" cy="357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7525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lnSpc>
                <a:spcPct val="90000"/>
              </a:lnSpc>
              <a:buSzPct val="70000"/>
              <a:buFont typeface="Wingdings" pitchFamily="2" charset="2"/>
              <a:buChar char="v"/>
              <a:defRPr/>
            </a:pPr>
            <a:r>
              <a:rPr lang="zh-TW" altLang="en-US" sz="2800" b="1" dirty="0">
                <a:ea typeface="標楷體" pitchFamily="65" charset="-120"/>
              </a:rPr>
              <a:t>以手指或手掌面施壓於近心端血管上</a:t>
            </a:r>
          </a:p>
          <a:p>
            <a:pPr>
              <a:lnSpc>
                <a:spcPct val="90000"/>
              </a:lnSpc>
              <a:buSzPct val="70000"/>
              <a:buFont typeface="Wingdings" pitchFamily="2" charset="2"/>
              <a:buChar char="v"/>
              <a:defRPr/>
            </a:pPr>
            <a:r>
              <a:rPr lang="zh-TW" altLang="en-US" sz="2800" b="1" dirty="0">
                <a:ea typeface="標楷體" pitchFamily="65" charset="-120"/>
              </a:rPr>
              <a:t>應與直接加壓止血法合用</a:t>
            </a:r>
          </a:p>
          <a:p>
            <a:pPr>
              <a:lnSpc>
                <a:spcPct val="90000"/>
              </a:lnSpc>
              <a:buSzPct val="70000"/>
              <a:buFont typeface="Wingdings" pitchFamily="2" charset="2"/>
              <a:buChar char="v"/>
              <a:defRPr/>
            </a:pPr>
            <a:r>
              <a:rPr lang="zh-TW" altLang="en-US" sz="2800" b="1" dirty="0" smtClean="0">
                <a:ea typeface="標楷體" pitchFamily="65" charset="-120"/>
              </a:rPr>
              <a:t>常用</a:t>
            </a:r>
            <a:r>
              <a:rPr lang="zh-TW" altLang="en-US" sz="2800" b="1" dirty="0">
                <a:ea typeface="標楷體" pitchFamily="65" charset="-120"/>
              </a:rPr>
              <a:t>血管</a:t>
            </a:r>
            <a:r>
              <a:rPr lang="zh-TW" altLang="en-US" sz="2800" b="1" dirty="0" smtClean="0">
                <a:ea typeface="標楷體" pitchFamily="65" charset="-120"/>
              </a:rPr>
              <a:t>部位</a:t>
            </a:r>
            <a:r>
              <a:rPr lang="en-US" altLang="zh-TW" sz="2800" b="1" dirty="0" smtClean="0">
                <a:ea typeface="標楷體" pitchFamily="65" charset="-120"/>
              </a:rPr>
              <a:t>:</a:t>
            </a:r>
            <a:endParaRPr lang="zh-TW" altLang="en-US" sz="2800" b="1" dirty="0">
              <a:ea typeface="標楷體" pitchFamily="65" charset="-120"/>
            </a:endParaRPr>
          </a:p>
          <a:p>
            <a:endParaRPr lang="zh-TW" altLang="en-US" dirty="0"/>
          </a:p>
        </p:txBody>
      </p:sp>
      <p:sp>
        <p:nvSpPr>
          <p:cNvPr id="3" name="標題 2"/>
          <p:cNvSpPr>
            <a:spLocks noGrp="1"/>
          </p:cNvSpPr>
          <p:nvPr>
            <p:ph type="title"/>
          </p:nvPr>
        </p:nvSpPr>
        <p:spPr/>
        <p:txBody>
          <a:bodyPr/>
          <a:lstStyle/>
          <a:p>
            <a:r>
              <a:rPr lang="zh-TW" altLang="en-US" sz="4400" b="1" dirty="0">
                <a:ea typeface="標楷體" pitchFamily="65" charset="-120"/>
              </a:rPr>
              <a:t>止血點止血法</a:t>
            </a:r>
            <a:endParaRPr lang="zh-TW" altLang="en-US"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068960"/>
            <a:ext cx="6472436" cy="3384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413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70000" lnSpcReduction="20000"/>
          </a:bodyPr>
          <a:lstStyle/>
          <a:p>
            <a:pPr>
              <a:buClr>
                <a:schemeClr val="accent1"/>
              </a:buClr>
              <a:defRPr/>
            </a:pPr>
            <a:r>
              <a:rPr lang="zh-TW" altLang="en-US" sz="2800" dirty="0" smtClean="0"/>
              <a:t>手指</a:t>
            </a:r>
            <a:r>
              <a:rPr lang="zh-TW" altLang="en-US" sz="2800" dirty="0"/>
              <a:t>、前臂、腳趾或小腿的</a:t>
            </a:r>
            <a:r>
              <a:rPr lang="zh-TW" altLang="en-US" sz="2800" dirty="0" smtClean="0"/>
              <a:t>骨折</a:t>
            </a:r>
            <a:endParaRPr lang="en-US" altLang="zh-TW" sz="2800" dirty="0" smtClean="0"/>
          </a:p>
          <a:p>
            <a:pPr lvl="1">
              <a:buClr>
                <a:schemeClr val="accent1"/>
              </a:buClr>
              <a:defRPr/>
            </a:pPr>
            <a:r>
              <a:rPr lang="zh-TW" altLang="en-US" dirty="0" smtClean="0"/>
              <a:t>可</a:t>
            </a:r>
            <a:r>
              <a:rPr lang="zh-TW" altLang="en-US" dirty="0"/>
              <a:t>作簡易固定後送醫急救</a:t>
            </a:r>
            <a:r>
              <a:rPr lang="zh-TW" altLang="en-US" dirty="0" smtClean="0"/>
              <a:t>。</a:t>
            </a:r>
            <a:endParaRPr lang="en-US" altLang="zh-TW" dirty="0" smtClean="0"/>
          </a:p>
          <a:p>
            <a:pPr>
              <a:buClr>
                <a:schemeClr val="accent1"/>
              </a:buClr>
              <a:defRPr/>
            </a:pPr>
            <a:r>
              <a:rPr lang="zh-TW" altLang="en-US" sz="2800" dirty="0" smtClean="0"/>
              <a:t>頭部</a:t>
            </a:r>
            <a:r>
              <a:rPr lang="zh-TW" altLang="en-US" sz="2800" dirty="0"/>
              <a:t>、頸部、胸部、腹部、上臂或大腿等處之嚴重</a:t>
            </a:r>
            <a:r>
              <a:rPr lang="zh-TW" altLang="en-US" sz="2800" dirty="0" smtClean="0"/>
              <a:t>骨折</a:t>
            </a:r>
            <a:endParaRPr lang="en-US" altLang="zh-TW" sz="2800" dirty="0" smtClean="0"/>
          </a:p>
          <a:p>
            <a:pPr lvl="1">
              <a:buClr>
                <a:schemeClr val="accent1"/>
              </a:buClr>
              <a:defRPr/>
            </a:pPr>
            <a:r>
              <a:rPr lang="zh-TW" altLang="en-US" dirty="0" smtClean="0"/>
              <a:t>原則上</a:t>
            </a:r>
            <a:r>
              <a:rPr lang="zh-TW" altLang="en-US" dirty="0"/>
              <a:t>暫時不要移動患者，需等待醫護人員做適當固定後，再進行搬運</a:t>
            </a:r>
            <a:r>
              <a:rPr lang="zh-TW" altLang="en-US" dirty="0" smtClean="0"/>
              <a:t>。</a:t>
            </a:r>
            <a:endParaRPr lang="en-US" altLang="zh-TW" dirty="0" smtClean="0"/>
          </a:p>
          <a:p>
            <a:pPr>
              <a:buClr>
                <a:schemeClr val="accent1"/>
              </a:buClr>
              <a:defRPr/>
            </a:pPr>
            <a:r>
              <a:rPr lang="zh-TW" altLang="en-US" sz="2800" dirty="0" smtClean="0"/>
              <a:t>固定</a:t>
            </a:r>
            <a:r>
              <a:rPr lang="zh-TW" altLang="en-US" sz="2800" dirty="0"/>
              <a:t>骨折部位時，須使用木板、長棍或雨傘等堅硬的物品，其長度必須超過骨折處上下兩處的關節才能達到固定的效果。固定時，應使用布條將傷處二側緊密與副木綁在一起。同時，讓患者露出傷肢末端的皮膚及指（趾）甲，以了解是否有因綁得過緊而影響到血液循環</a:t>
            </a:r>
            <a:r>
              <a:rPr lang="zh-TW" altLang="en-US" sz="2800" dirty="0" smtClean="0"/>
              <a:t>。</a:t>
            </a:r>
            <a:endParaRPr lang="en-US" altLang="zh-TW" sz="2800" dirty="0" smtClean="0"/>
          </a:p>
          <a:p>
            <a:pPr>
              <a:buClr>
                <a:schemeClr val="accent1"/>
              </a:buClr>
              <a:defRPr/>
            </a:pPr>
            <a:r>
              <a:rPr lang="zh-TW" altLang="en-US" sz="2800" dirty="0" smtClean="0"/>
              <a:t>若</a:t>
            </a:r>
            <a:r>
              <a:rPr lang="zh-TW" altLang="en-US" sz="2800" dirty="0"/>
              <a:t>患者有以下情形，應懷疑脊椎骨折，務必等專業人員來處理，以避免因搬動造成二次傷害：</a:t>
            </a:r>
            <a:br>
              <a:rPr lang="zh-TW" altLang="en-US" sz="2800" dirty="0"/>
            </a:br>
            <a:r>
              <a:rPr lang="en-US" altLang="zh-TW" sz="2800" dirty="0"/>
              <a:t>(1)</a:t>
            </a:r>
            <a:r>
              <a:rPr lang="zh-TW" altLang="en-US" sz="2800" dirty="0"/>
              <a:t>高處落下。</a:t>
            </a:r>
            <a:br>
              <a:rPr lang="zh-TW" altLang="en-US" sz="2800" dirty="0"/>
            </a:br>
            <a:r>
              <a:rPr lang="en-US" altLang="zh-TW" sz="2800" dirty="0"/>
              <a:t>(2)</a:t>
            </a:r>
            <a:r>
              <a:rPr lang="zh-TW" altLang="en-US" sz="2800" dirty="0"/>
              <a:t>意識不清、呼吸困難、頸部疼痛。</a:t>
            </a:r>
            <a:br>
              <a:rPr lang="zh-TW" altLang="en-US" sz="2800" dirty="0"/>
            </a:br>
            <a:r>
              <a:rPr lang="en-US" altLang="zh-TW" sz="2800" dirty="0"/>
              <a:t>(3)</a:t>
            </a:r>
            <a:r>
              <a:rPr lang="zh-TW" altLang="en-US" sz="2800" dirty="0"/>
              <a:t>胸部以上有明顯傷口。</a:t>
            </a:r>
            <a:br>
              <a:rPr lang="zh-TW" altLang="en-US" sz="2800" dirty="0"/>
            </a:br>
            <a:r>
              <a:rPr lang="en-US" altLang="zh-TW" sz="2800" dirty="0"/>
              <a:t>(4)</a:t>
            </a:r>
            <a:r>
              <a:rPr lang="zh-TW" altLang="en-US" sz="2800" dirty="0"/>
              <a:t>手腳的知覺或活動力異常。</a:t>
            </a:r>
            <a:endParaRPr lang="zh-TW" altLang="en-US" dirty="0"/>
          </a:p>
        </p:txBody>
      </p:sp>
      <p:sp>
        <p:nvSpPr>
          <p:cNvPr id="3" name="標題 2"/>
          <p:cNvSpPr>
            <a:spLocks noGrp="1"/>
          </p:cNvSpPr>
          <p:nvPr>
            <p:ph type="title"/>
          </p:nvPr>
        </p:nvSpPr>
        <p:spPr/>
        <p:txBody>
          <a:bodyPr/>
          <a:lstStyle/>
          <a:p>
            <a:r>
              <a:rPr lang="zh-TW" altLang="en-US" sz="4400" b="1" dirty="0">
                <a:ea typeface="標楷體" pitchFamily="65" charset="-120"/>
              </a:rPr>
              <a:t>骨折</a:t>
            </a:r>
            <a:r>
              <a:rPr lang="zh-TW" altLang="en-US" sz="4400" b="1" dirty="0" smtClean="0">
                <a:ea typeface="標楷體" pitchFamily="65" charset="-120"/>
              </a:rPr>
              <a:t>的初步</a:t>
            </a:r>
            <a:r>
              <a:rPr lang="zh-TW" altLang="en-US" sz="4400" b="1" dirty="0">
                <a:ea typeface="標楷體" pitchFamily="65" charset="-120"/>
              </a:rPr>
              <a:t>處理</a:t>
            </a:r>
            <a:endParaRPr lang="zh-TW" altLang="en-US" dirty="0"/>
          </a:p>
        </p:txBody>
      </p:sp>
    </p:spTree>
    <p:extLst>
      <p:ext uri="{BB962C8B-B14F-4D97-AF65-F5344CB8AC3E}">
        <p14:creationId xmlns:p14="http://schemas.microsoft.com/office/powerpoint/2010/main" val="1179205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sz="4400" dirty="0">
                <a:solidFill>
                  <a:schemeClr val="tx1"/>
                </a:solidFill>
                <a:ea typeface="標楷體" pitchFamily="65" charset="-120"/>
              </a:rPr>
              <a:t>上肢骨折的固定</a:t>
            </a: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9" y="2636912"/>
            <a:ext cx="4232998" cy="295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636912"/>
            <a:ext cx="391851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479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sz="4400" dirty="0">
                <a:solidFill>
                  <a:schemeClr val="tx1"/>
                </a:solidFill>
                <a:ea typeface="標楷體" pitchFamily="65" charset="-120"/>
              </a:rPr>
              <a:t>下肢骨折的</a:t>
            </a:r>
            <a:r>
              <a:rPr lang="zh-TW" altLang="en-US" sz="4400" dirty="0" smtClean="0">
                <a:solidFill>
                  <a:schemeClr val="tx1"/>
                </a:solidFill>
                <a:ea typeface="標楷體" pitchFamily="65" charset="-120"/>
              </a:rPr>
              <a:t>固定</a:t>
            </a:r>
            <a:endParaRPr lang="zh-TW" altLang="en-US" dirty="0">
              <a:solidFill>
                <a:schemeClr val="tx1"/>
              </a:solidFill>
            </a:endParaRPr>
          </a:p>
        </p:txBody>
      </p:sp>
      <p:pic>
        <p:nvPicPr>
          <p:cNvPr id="112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608726"/>
            <a:ext cx="3527244" cy="2378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固定-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081" y="1602005"/>
            <a:ext cx="3636625" cy="249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979299"/>
            <a:ext cx="3528392" cy="2676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固定-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080" y="4101806"/>
            <a:ext cx="3563425" cy="246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4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lide(fromBottom)">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r>
              <a:rPr lang="en-US" altLang="zh-TW" dirty="0"/>
              <a:t>P</a:t>
            </a:r>
            <a:r>
              <a:rPr lang="zh-TW" altLang="en-US" dirty="0"/>
              <a:t>（</a:t>
            </a:r>
            <a:r>
              <a:rPr lang="en-US" altLang="zh-TW" dirty="0"/>
              <a:t>Protection</a:t>
            </a:r>
            <a:r>
              <a:rPr lang="zh-TW" altLang="en-US" dirty="0"/>
              <a:t>）：保護患部；防止再次的傷害，而使傷害加劇，可利用貼紮或是繃帶包紮作一固定，亦可利用護木來達到固定及保護的效果。</a:t>
            </a:r>
          </a:p>
          <a:p>
            <a:r>
              <a:rPr lang="en-US" altLang="zh-TW" dirty="0"/>
              <a:t>R</a:t>
            </a:r>
            <a:r>
              <a:rPr lang="zh-TW" altLang="en-US" dirty="0"/>
              <a:t>（</a:t>
            </a:r>
            <a:r>
              <a:rPr lang="en-US" altLang="zh-TW" dirty="0"/>
              <a:t>Rest</a:t>
            </a:r>
            <a:r>
              <a:rPr lang="zh-TW" altLang="en-US" dirty="0"/>
              <a:t>）：患部休息；盡量不要用受傷的部位作任何事，以避免二次傷害的產生，可用柺杖或輔具來達到此目的。</a:t>
            </a:r>
          </a:p>
          <a:p>
            <a:r>
              <a:rPr lang="en-US" altLang="zh-TW" dirty="0"/>
              <a:t>I</a:t>
            </a:r>
            <a:r>
              <a:rPr lang="zh-TW" altLang="en-US" dirty="0"/>
              <a:t>（</a:t>
            </a:r>
            <a:r>
              <a:rPr lang="en-US" altLang="zh-TW" dirty="0"/>
              <a:t>Ice</a:t>
            </a:r>
            <a:r>
              <a:rPr lang="zh-TW" altLang="en-US" dirty="0"/>
              <a:t>）：冰敷患部；在受傷後</a:t>
            </a:r>
            <a:r>
              <a:rPr lang="en-US" altLang="zh-TW" dirty="0"/>
              <a:t>48-72</a:t>
            </a:r>
            <a:r>
              <a:rPr lang="zh-TW" altLang="en-US" dirty="0"/>
              <a:t>小時內，用以消腫，止痛，可利用冰袋或者冷噴霧劑。</a:t>
            </a:r>
          </a:p>
          <a:p>
            <a:r>
              <a:rPr lang="en-US" altLang="zh-TW" dirty="0"/>
              <a:t>C</a:t>
            </a:r>
            <a:r>
              <a:rPr lang="zh-TW" altLang="en-US" dirty="0"/>
              <a:t>（</a:t>
            </a:r>
            <a:r>
              <a:rPr lang="en-US" altLang="zh-TW" dirty="0"/>
              <a:t>Compression</a:t>
            </a:r>
            <a:r>
              <a:rPr lang="zh-TW" altLang="en-US" dirty="0"/>
              <a:t>）：壓迫患部；用以減輕腫脹，保護患部為目的，可用彈性繃帶或運動貼紮以達壓迫組織的目的。</a:t>
            </a:r>
          </a:p>
          <a:p>
            <a:r>
              <a:rPr lang="en-US" altLang="zh-TW" dirty="0"/>
              <a:t>E</a:t>
            </a:r>
            <a:r>
              <a:rPr lang="zh-TW" altLang="en-US" dirty="0"/>
              <a:t>（</a:t>
            </a:r>
            <a:r>
              <a:rPr lang="en-US" altLang="zh-TW" dirty="0"/>
              <a:t>Elevation</a:t>
            </a:r>
            <a:r>
              <a:rPr lang="zh-TW" altLang="en-US" dirty="0"/>
              <a:t>）：抬高患部；增加血液的回流，以達減輕腫脹的目的，利用擺位的方式以達目的。</a:t>
            </a:r>
          </a:p>
          <a:p>
            <a:endParaRPr lang="zh-TW" altLang="en-US" dirty="0"/>
          </a:p>
        </p:txBody>
      </p:sp>
      <p:sp>
        <p:nvSpPr>
          <p:cNvPr id="3" name="標題 2"/>
          <p:cNvSpPr>
            <a:spLocks noGrp="1"/>
          </p:cNvSpPr>
          <p:nvPr>
            <p:ph type="title"/>
          </p:nvPr>
        </p:nvSpPr>
        <p:spPr/>
        <p:txBody>
          <a:bodyPr/>
          <a:lstStyle/>
          <a:p>
            <a:r>
              <a:rPr lang="en-US" altLang="zh-TW" dirty="0" smtClean="0">
                <a:effectLst/>
              </a:rPr>
              <a:t>PRICE(</a:t>
            </a:r>
            <a:r>
              <a:rPr lang="zh-TW" altLang="en-US" dirty="0" smtClean="0">
                <a:effectLst/>
              </a:rPr>
              <a:t>舊觀念</a:t>
            </a:r>
            <a:r>
              <a:rPr lang="en-US" altLang="zh-TW" dirty="0" smtClean="0">
                <a:effectLst/>
              </a:rPr>
              <a:t>)</a:t>
            </a:r>
            <a:endParaRPr lang="zh-TW" altLang="en-US" dirty="0"/>
          </a:p>
        </p:txBody>
      </p:sp>
    </p:spTree>
    <p:extLst>
      <p:ext uri="{BB962C8B-B14F-4D97-AF65-F5344CB8AC3E}">
        <p14:creationId xmlns:p14="http://schemas.microsoft.com/office/powerpoint/2010/main" val="3027918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217416" cy="469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3"/>
          <p:cNvSpPr>
            <a:spLocks noGrp="1"/>
          </p:cNvSpPr>
          <p:nvPr>
            <p:ph type="title"/>
          </p:nvPr>
        </p:nvSpPr>
        <p:spPr/>
        <p:txBody>
          <a:bodyPr/>
          <a:lstStyle/>
          <a:p>
            <a:r>
              <a:rPr lang="zh-TW" altLang="en-US" dirty="0" smtClean="0"/>
              <a:t>新觀念</a:t>
            </a:r>
            <a:endParaRPr lang="zh-TW" altLang="en-US" dirty="0"/>
          </a:p>
        </p:txBody>
      </p:sp>
    </p:spTree>
    <p:extLst>
      <p:ext uri="{BB962C8B-B14F-4D97-AF65-F5344CB8AC3E}">
        <p14:creationId xmlns:p14="http://schemas.microsoft.com/office/powerpoint/2010/main" val="42397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急性</a:t>
            </a:r>
            <a:r>
              <a:rPr lang="en-US" altLang="zh-TW" dirty="0" smtClean="0"/>
              <a:t>PEACE</a:t>
            </a:r>
            <a:endParaRPr lang="zh-TW" alt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8526" y="1834737"/>
            <a:ext cx="7783636" cy="418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040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normAutofit/>
          </a:bodyPr>
          <a:lstStyle/>
          <a:p>
            <a:r>
              <a:rPr lang="zh-TW" altLang="en-US" dirty="0" smtClean="0"/>
              <a:t>亞急性</a:t>
            </a:r>
            <a:r>
              <a:rPr lang="en-US" altLang="zh-TW" dirty="0" smtClean="0"/>
              <a:t>LOVE</a:t>
            </a: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08" y="1871663"/>
            <a:ext cx="8101079" cy="3861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4043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b="1" dirty="0" smtClean="0"/>
              <a:t>準備運動不足</a:t>
            </a:r>
            <a:endParaRPr lang="en-US" altLang="zh-TW" b="1" dirty="0" smtClean="0"/>
          </a:p>
          <a:p>
            <a:r>
              <a:rPr lang="zh-TW" altLang="en-US" b="1" dirty="0"/>
              <a:t>接觸性的犯規</a:t>
            </a:r>
            <a:r>
              <a:rPr lang="zh-TW" altLang="en-US" b="1" dirty="0" smtClean="0"/>
              <a:t>動作</a:t>
            </a:r>
            <a:endParaRPr lang="en-US" altLang="zh-TW" b="1" dirty="0" smtClean="0"/>
          </a:p>
          <a:p>
            <a:r>
              <a:rPr lang="zh-TW" altLang="en-US" b="1" dirty="0" smtClean="0"/>
              <a:t>長期</a:t>
            </a:r>
            <a:r>
              <a:rPr lang="zh-TW" altLang="en-US" b="1" dirty="0"/>
              <a:t>的過度</a:t>
            </a:r>
            <a:r>
              <a:rPr lang="zh-TW" altLang="en-US" b="1" dirty="0" smtClean="0"/>
              <a:t>訓練</a:t>
            </a:r>
            <a:endParaRPr lang="en-US" altLang="zh-TW" b="1" dirty="0" smtClean="0"/>
          </a:p>
          <a:p>
            <a:r>
              <a:rPr lang="zh-TW" altLang="en-US" b="1" dirty="0" smtClean="0"/>
              <a:t>運動</a:t>
            </a:r>
            <a:r>
              <a:rPr lang="zh-TW" altLang="en-US" b="1" dirty="0"/>
              <a:t>方式不合乎力學</a:t>
            </a:r>
            <a:r>
              <a:rPr lang="zh-TW" altLang="en-US" b="1" dirty="0" smtClean="0"/>
              <a:t>原理</a:t>
            </a:r>
            <a:endParaRPr lang="en-US" altLang="zh-TW" b="1" dirty="0" smtClean="0"/>
          </a:p>
          <a:p>
            <a:r>
              <a:rPr lang="zh-TW" altLang="en-US" b="1" dirty="0" smtClean="0"/>
              <a:t>疲勞</a:t>
            </a:r>
            <a:r>
              <a:rPr lang="zh-TW" altLang="en-US" b="1" dirty="0"/>
              <a:t>或身心狀況不</a:t>
            </a:r>
            <a:r>
              <a:rPr lang="zh-TW" altLang="en-US" b="1" dirty="0" smtClean="0"/>
              <a:t>佳</a:t>
            </a:r>
            <a:endParaRPr lang="en-US" altLang="zh-TW" b="1" dirty="0" smtClean="0"/>
          </a:p>
          <a:p>
            <a:r>
              <a:rPr lang="zh-TW" altLang="en-US" b="1" dirty="0" smtClean="0"/>
              <a:t>過分</a:t>
            </a:r>
            <a:r>
              <a:rPr lang="zh-TW" altLang="en-US" b="1" dirty="0"/>
              <a:t>緊張或精神不</a:t>
            </a:r>
            <a:r>
              <a:rPr lang="zh-TW" altLang="en-US" b="1" dirty="0" smtClean="0"/>
              <a:t>集中</a:t>
            </a:r>
            <a:endParaRPr lang="en-US" altLang="zh-TW" b="1" dirty="0" smtClean="0"/>
          </a:p>
          <a:p>
            <a:r>
              <a:rPr lang="zh-TW" altLang="en-US" b="1" dirty="0" smtClean="0"/>
              <a:t>自信心</a:t>
            </a:r>
            <a:r>
              <a:rPr lang="zh-TW" altLang="en-US" b="1" dirty="0"/>
              <a:t>與責任感太</a:t>
            </a:r>
            <a:r>
              <a:rPr lang="zh-TW" altLang="en-US" b="1" dirty="0" smtClean="0"/>
              <a:t>重</a:t>
            </a:r>
            <a:endParaRPr lang="en-US" altLang="zh-TW" b="1" dirty="0" smtClean="0"/>
          </a:p>
          <a:p>
            <a:r>
              <a:rPr lang="zh-TW" altLang="en-US" b="1" dirty="0" smtClean="0"/>
              <a:t>運動</a:t>
            </a:r>
            <a:r>
              <a:rPr lang="zh-TW" altLang="en-US" b="1" dirty="0"/>
              <a:t>場地與設備</a:t>
            </a:r>
            <a:r>
              <a:rPr lang="zh-TW" altLang="en-US" b="1" dirty="0" smtClean="0"/>
              <a:t>缺陷</a:t>
            </a:r>
            <a:endParaRPr lang="en-US" altLang="zh-TW" b="1" dirty="0" smtClean="0"/>
          </a:p>
          <a:p>
            <a:r>
              <a:rPr lang="zh-TW" altLang="en-US" b="1" dirty="0" smtClean="0"/>
              <a:t>無法</a:t>
            </a:r>
            <a:r>
              <a:rPr lang="zh-TW" altLang="en-US" b="1" dirty="0"/>
              <a:t>抗拒的外力</a:t>
            </a:r>
            <a:r>
              <a:rPr lang="zh-TW" altLang="en-US" b="1" dirty="0" smtClean="0"/>
              <a:t>因素</a:t>
            </a:r>
            <a:endParaRPr lang="zh-TW" altLang="en-US" dirty="0"/>
          </a:p>
        </p:txBody>
      </p:sp>
      <p:sp>
        <p:nvSpPr>
          <p:cNvPr id="3" name="標題 2"/>
          <p:cNvSpPr>
            <a:spLocks noGrp="1"/>
          </p:cNvSpPr>
          <p:nvPr>
            <p:ph type="title"/>
          </p:nvPr>
        </p:nvSpPr>
        <p:spPr/>
        <p:txBody>
          <a:bodyPr/>
          <a:lstStyle/>
          <a:p>
            <a:r>
              <a:rPr lang="zh-TW" altLang="en-US" dirty="0"/>
              <a:t>造成</a:t>
            </a:r>
            <a:r>
              <a:rPr lang="zh-TW" altLang="en-US" dirty="0" smtClean="0"/>
              <a:t>運動傷害原因</a:t>
            </a:r>
            <a:endParaRPr lang="zh-TW" altLang="en-US" dirty="0"/>
          </a:p>
        </p:txBody>
      </p:sp>
    </p:spTree>
    <p:extLst>
      <p:ext uri="{BB962C8B-B14F-4D97-AF65-F5344CB8AC3E}">
        <p14:creationId xmlns:p14="http://schemas.microsoft.com/office/powerpoint/2010/main" val="120725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SzPct val="70000"/>
              <a:buFont typeface="Wingdings" pitchFamily="2" charset="2"/>
              <a:buChar char="v"/>
              <a:defRPr/>
            </a:pPr>
            <a:r>
              <a:rPr lang="en-US" altLang="zh-TW" sz="2800" b="1" dirty="0" smtClean="0">
                <a:ea typeface="標楷體" pitchFamily="65" charset="-120"/>
              </a:rPr>
              <a:t>PEACE &amp;</a:t>
            </a:r>
            <a:r>
              <a:rPr lang="zh-TW" altLang="en-US" sz="2800" b="1" dirty="0" smtClean="0">
                <a:ea typeface="標楷體" pitchFamily="65" charset="-120"/>
              </a:rPr>
              <a:t>ＬＯＶＥ</a:t>
            </a:r>
            <a:endParaRPr lang="en-US" altLang="zh-TW" sz="2800" b="1" dirty="0" smtClean="0">
              <a:ea typeface="標楷體" pitchFamily="65" charset="-120"/>
            </a:endParaRPr>
          </a:p>
          <a:p>
            <a:pPr>
              <a:buSzPct val="70000"/>
              <a:buFont typeface="Wingdings" pitchFamily="2" charset="2"/>
              <a:buChar char="v"/>
              <a:defRPr/>
            </a:pPr>
            <a:r>
              <a:rPr lang="zh-TW" altLang="en-US" sz="2800" b="1" dirty="0" smtClean="0">
                <a:ea typeface="標楷體" pitchFamily="65" charset="-120"/>
              </a:rPr>
              <a:t>重</a:t>
            </a:r>
            <a:r>
              <a:rPr lang="zh-TW" altLang="en-US" sz="2800" b="1" dirty="0">
                <a:ea typeface="標楷體" pitchFamily="65" charset="-120"/>
              </a:rPr>
              <a:t>度扭傷需固定踝關節</a:t>
            </a:r>
          </a:p>
          <a:p>
            <a:pPr>
              <a:buSzPct val="70000"/>
              <a:buFont typeface="Wingdings" pitchFamily="2" charset="2"/>
              <a:buChar char="v"/>
              <a:defRPr/>
            </a:pPr>
            <a:r>
              <a:rPr lang="zh-TW" altLang="en-US" sz="2800" b="1" dirty="0">
                <a:ea typeface="標楷體" pitchFamily="65" charset="-120"/>
              </a:rPr>
              <a:t>韌帶完全斷裂時，需打石膏或開刀縫合</a:t>
            </a:r>
          </a:p>
          <a:p>
            <a:pPr>
              <a:buSzPct val="70000"/>
              <a:buFont typeface="Wingdings" pitchFamily="2" charset="2"/>
              <a:buChar char="v"/>
              <a:defRPr/>
            </a:pPr>
            <a:r>
              <a:rPr lang="zh-TW" altLang="en-US" sz="2800" b="1" dirty="0">
                <a:ea typeface="標楷體" pitchFamily="65" charset="-120"/>
              </a:rPr>
              <a:t>反覆性扭傷造成關節不穩</a:t>
            </a:r>
          </a:p>
          <a:p>
            <a:endParaRPr lang="zh-TW" altLang="en-US" dirty="0"/>
          </a:p>
        </p:txBody>
      </p:sp>
      <p:sp>
        <p:nvSpPr>
          <p:cNvPr id="3" name="標題 2"/>
          <p:cNvSpPr>
            <a:spLocks noGrp="1"/>
          </p:cNvSpPr>
          <p:nvPr>
            <p:ph type="title"/>
          </p:nvPr>
        </p:nvSpPr>
        <p:spPr/>
        <p:txBody>
          <a:bodyPr>
            <a:normAutofit/>
          </a:bodyPr>
          <a:lstStyle/>
          <a:p>
            <a:r>
              <a:rPr lang="zh-TW" altLang="en-US" b="1" dirty="0">
                <a:ea typeface="標楷體" pitchFamily="65" charset="-120"/>
              </a:rPr>
              <a:t>最常見的運動</a:t>
            </a:r>
            <a:r>
              <a:rPr lang="zh-TW" altLang="en-US" b="1" dirty="0" smtClean="0">
                <a:ea typeface="標楷體" pitchFamily="65" charset="-120"/>
              </a:rPr>
              <a:t>傷害</a:t>
            </a:r>
            <a:r>
              <a:rPr lang="en-US" altLang="zh-TW" b="1" dirty="0" smtClean="0">
                <a:ea typeface="標楷體" pitchFamily="65" charset="-120"/>
              </a:rPr>
              <a:t>-</a:t>
            </a:r>
            <a:r>
              <a:rPr lang="zh-TW" altLang="en-US" b="1" dirty="0">
                <a:solidFill>
                  <a:srgbClr val="00FF00"/>
                </a:solidFill>
                <a:ea typeface="標楷體" pitchFamily="65" charset="-120"/>
              </a:rPr>
              <a:t>足踝</a:t>
            </a:r>
            <a:r>
              <a:rPr lang="zh-TW" altLang="en-US" b="1" dirty="0" smtClean="0">
                <a:solidFill>
                  <a:srgbClr val="00FF00"/>
                </a:solidFill>
                <a:ea typeface="標楷體" pitchFamily="65" charset="-120"/>
              </a:rPr>
              <a:t>扭傷</a:t>
            </a:r>
            <a:endParaRPr lang="zh-TW" altLang="en-US" dirty="0"/>
          </a:p>
        </p:txBody>
      </p:sp>
    </p:spTree>
    <p:extLst>
      <p:ext uri="{BB962C8B-B14F-4D97-AF65-F5344CB8AC3E}">
        <p14:creationId xmlns:p14="http://schemas.microsoft.com/office/powerpoint/2010/main" val="4235468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Font typeface="Wingdings" pitchFamily="2" charset="2"/>
              <a:buChar char="v"/>
              <a:defRPr/>
            </a:pPr>
            <a:r>
              <a:rPr lang="zh-TW" altLang="en-US" sz="2800" b="1" dirty="0">
                <a:ea typeface="標楷體" pitchFamily="65" charset="-120"/>
              </a:rPr>
              <a:t>大腿後肌</a:t>
            </a:r>
          </a:p>
          <a:p>
            <a:pPr>
              <a:buFont typeface="Wingdings" pitchFamily="2" charset="2"/>
              <a:buChar char="v"/>
              <a:defRPr/>
            </a:pPr>
            <a:r>
              <a:rPr lang="zh-TW" altLang="en-US" sz="2800" b="1" dirty="0">
                <a:ea typeface="標楷體" pitchFamily="65" charset="-120"/>
              </a:rPr>
              <a:t>小腿後肌</a:t>
            </a:r>
          </a:p>
          <a:p>
            <a:pPr>
              <a:buFont typeface="Wingdings" pitchFamily="2" charset="2"/>
              <a:buChar char="v"/>
              <a:defRPr/>
            </a:pPr>
            <a:r>
              <a:rPr lang="zh-TW" altLang="en-US" sz="2800" b="1" dirty="0">
                <a:ea typeface="標楷體" pitchFamily="65" charset="-120"/>
              </a:rPr>
              <a:t>後頸部</a:t>
            </a:r>
          </a:p>
          <a:p>
            <a:pPr>
              <a:buFont typeface="Wingdings" pitchFamily="2" charset="2"/>
              <a:buChar char="v"/>
              <a:defRPr/>
            </a:pPr>
            <a:r>
              <a:rPr lang="zh-TW" altLang="en-US" sz="2800" b="1" dirty="0">
                <a:ea typeface="標楷體" pitchFamily="65" charset="-120"/>
              </a:rPr>
              <a:t>背部肌肉</a:t>
            </a:r>
          </a:p>
          <a:p>
            <a:endParaRPr lang="zh-TW" altLang="en-US" dirty="0"/>
          </a:p>
        </p:txBody>
      </p:sp>
      <p:sp>
        <p:nvSpPr>
          <p:cNvPr id="3" name="標題 2"/>
          <p:cNvSpPr>
            <a:spLocks noGrp="1"/>
          </p:cNvSpPr>
          <p:nvPr>
            <p:ph type="title"/>
          </p:nvPr>
        </p:nvSpPr>
        <p:spPr/>
        <p:txBody>
          <a:bodyPr/>
          <a:lstStyle/>
          <a:p>
            <a:r>
              <a:rPr lang="zh-TW" altLang="en-US" sz="4400" b="1" dirty="0">
                <a:ea typeface="標楷體" pitchFamily="65" charset="-120"/>
              </a:rPr>
              <a:t>最容易抽筋的部位</a:t>
            </a:r>
            <a:endParaRPr lang="zh-TW" altLang="en-US" dirty="0"/>
          </a:p>
        </p:txBody>
      </p:sp>
    </p:spTree>
    <p:extLst>
      <p:ext uri="{BB962C8B-B14F-4D97-AF65-F5344CB8AC3E}">
        <p14:creationId xmlns:p14="http://schemas.microsoft.com/office/powerpoint/2010/main" val="1723081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lnSpc>
                <a:spcPct val="90000"/>
              </a:lnSpc>
              <a:buFont typeface="Wingdings" pitchFamily="2" charset="2"/>
              <a:buChar char="v"/>
              <a:defRPr/>
            </a:pPr>
            <a:r>
              <a:rPr lang="zh-TW" altLang="en-US" sz="3000" b="1" dirty="0">
                <a:ea typeface="標楷體" pitchFamily="65" charset="-120"/>
              </a:rPr>
              <a:t>肌肉或肌腱的裂傷</a:t>
            </a:r>
          </a:p>
          <a:p>
            <a:pPr lvl="1">
              <a:lnSpc>
                <a:spcPct val="90000"/>
              </a:lnSpc>
              <a:buSzPct val="65000"/>
              <a:buFont typeface="Wingdings" pitchFamily="2" charset="2"/>
              <a:buChar char="v"/>
              <a:defRPr/>
            </a:pPr>
            <a:r>
              <a:rPr lang="zh-TW" altLang="en-US" b="1" dirty="0">
                <a:ea typeface="標楷體" pitchFamily="65" charset="-120"/>
              </a:rPr>
              <a:t>肌肉或肌腱為了保護自己	</a:t>
            </a:r>
          </a:p>
          <a:p>
            <a:pPr>
              <a:lnSpc>
                <a:spcPct val="90000"/>
              </a:lnSpc>
              <a:buFont typeface="Wingdings" pitchFamily="2" charset="2"/>
              <a:buChar char="v"/>
              <a:defRPr/>
            </a:pPr>
            <a:r>
              <a:rPr lang="zh-TW" altLang="en-US" sz="3000" b="1" dirty="0">
                <a:ea typeface="標楷體" pitchFamily="65" charset="-120"/>
              </a:rPr>
              <a:t>鹽分流失過多</a:t>
            </a:r>
          </a:p>
          <a:p>
            <a:pPr lvl="1">
              <a:lnSpc>
                <a:spcPct val="90000"/>
              </a:lnSpc>
              <a:buSzPct val="65000"/>
              <a:buFont typeface="Wingdings" pitchFamily="2" charset="2"/>
              <a:buChar char="v"/>
              <a:defRPr/>
            </a:pPr>
            <a:r>
              <a:rPr lang="zh-TW" altLang="en-US" b="1" dirty="0">
                <a:ea typeface="標楷體" pitchFamily="65" charset="-120"/>
              </a:rPr>
              <a:t>運動神經產生不正常的興奮	</a:t>
            </a:r>
          </a:p>
          <a:p>
            <a:pPr>
              <a:lnSpc>
                <a:spcPct val="90000"/>
              </a:lnSpc>
              <a:buFont typeface="Wingdings" pitchFamily="2" charset="2"/>
              <a:buChar char="v"/>
              <a:defRPr/>
            </a:pPr>
            <a:r>
              <a:rPr lang="zh-TW" altLang="en-US" sz="3000" b="1" dirty="0">
                <a:ea typeface="標楷體" pitchFamily="65" charset="-120"/>
              </a:rPr>
              <a:t>局部溫度變化太大</a:t>
            </a:r>
          </a:p>
          <a:p>
            <a:pPr lvl="1">
              <a:lnSpc>
                <a:spcPct val="90000"/>
              </a:lnSpc>
              <a:buSzPct val="65000"/>
              <a:buFont typeface="Wingdings" pitchFamily="2" charset="2"/>
              <a:buChar char="v"/>
              <a:defRPr/>
            </a:pPr>
            <a:r>
              <a:rPr lang="zh-TW" altLang="en-US" b="1" dirty="0">
                <a:ea typeface="標楷體" pitchFamily="65" charset="-120"/>
              </a:rPr>
              <a:t>沒有好好的熱身，就跳進冷水中</a:t>
            </a:r>
            <a:r>
              <a:rPr lang="zh-TW" altLang="en-US" b="1" dirty="0" smtClean="0">
                <a:ea typeface="標楷體" pitchFamily="65" charset="-120"/>
              </a:rPr>
              <a:t>游泳</a:t>
            </a:r>
            <a:endParaRPr lang="en-US" altLang="zh-TW" b="1" dirty="0" smtClean="0">
              <a:ea typeface="標楷體" pitchFamily="65" charset="-120"/>
            </a:endParaRPr>
          </a:p>
          <a:p>
            <a:pPr>
              <a:buFont typeface="Wingdings" pitchFamily="2" charset="2"/>
              <a:buChar char="v"/>
              <a:defRPr/>
            </a:pPr>
            <a:r>
              <a:rPr lang="zh-TW" altLang="en-US" sz="3000" b="1" dirty="0">
                <a:ea typeface="標楷體" pitchFamily="65" charset="-120"/>
              </a:rPr>
              <a:t>局部循環不良或過度疲勞</a:t>
            </a:r>
          </a:p>
          <a:p>
            <a:pPr lvl="1">
              <a:buSzPct val="65000"/>
              <a:buFont typeface="Wingdings" pitchFamily="2" charset="2"/>
              <a:buChar char="v"/>
              <a:defRPr/>
            </a:pPr>
            <a:r>
              <a:rPr lang="zh-TW" altLang="en-US" b="1" dirty="0">
                <a:ea typeface="標楷體" pitchFamily="65" charset="-120"/>
              </a:rPr>
              <a:t>局部</a:t>
            </a:r>
            <a:r>
              <a:rPr lang="zh-TW" altLang="en-US" b="1" dirty="0" smtClean="0">
                <a:ea typeface="標楷體" pitchFamily="65" charset="-120"/>
              </a:rPr>
              <a:t>缺氧及</a:t>
            </a:r>
            <a:r>
              <a:rPr lang="zh-TW" altLang="en-US" b="1" dirty="0">
                <a:ea typeface="標楷體" pitchFamily="65" charset="-120"/>
              </a:rPr>
              <a:t>二氧化碳、乳酸及其他代謝的廢物大量堆積</a:t>
            </a:r>
          </a:p>
          <a:p>
            <a:pPr>
              <a:buFont typeface="Wingdings" pitchFamily="2" charset="2"/>
              <a:buChar char="v"/>
              <a:defRPr/>
            </a:pPr>
            <a:r>
              <a:rPr lang="zh-TW" altLang="en-US" sz="2800" b="1" dirty="0">
                <a:ea typeface="標楷體" pitchFamily="65" charset="-120"/>
              </a:rPr>
              <a:t>肌肉協調不良</a:t>
            </a:r>
          </a:p>
          <a:p>
            <a:pPr lvl="1">
              <a:buSzPct val="65000"/>
              <a:buFont typeface="Wingdings" pitchFamily="2" charset="2"/>
              <a:buChar char="v"/>
              <a:defRPr/>
            </a:pPr>
            <a:r>
              <a:rPr lang="zh-TW" altLang="en-US" b="1" dirty="0">
                <a:ea typeface="標楷體" pitchFamily="65" charset="-120"/>
              </a:rPr>
              <a:t>情緒緊張</a:t>
            </a:r>
            <a:endParaRPr lang="zh-TW" altLang="en-US" dirty="0"/>
          </a:p>
        </p:txBody>
      </p:sp>
      <p:sp>
        <p:nvSpPr>
          <p:cNvPr id="3" name="標題 2"/>
          <p:cNvSpPr>
            <a:spLocks noGrp="1"/>
          </p:cNvSpPr>
          <p:nvPr>
            <p:ph type="title"/>
          </p:nvPr>
        </p:nvSpPr>
        <p:spPr/>
        <p:txBody>
          <a:bodyPr/>
          <a:lstStyle/>
          <a:p>
            <a:r>
              <a:rPr lang="zh-TW" altLang="en-US" sz="4400" b="1" dirty="0">
                <a:ea typeface="標楷體" pitchFamily="65" charset="-120"/>
              </a:rPr>
              <a:t>肌肉為什麼會抽筋？</a:t>
            </a:r>
            <a:endParaRPr lang="zh-TW" altLang="en-US" dirty="0"/>
          </a:p>
        </p:txBody>
      </p:sp>
    </p:spTree>
    <p:extLst>
      <p:ext uri="{BB962C8B-B14F-4D97-AF65-F5344CB8AC3E}">
        <p14:creationId xmlns:p14="http://schemas.microsoft.com/office/powerpoint/2010/main" val="925226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Font typeface="Wingdings" pitchFamily="2" charset="2"/>
              <a:buChar char="v"/>
              <a:defRPr/>
            </a:pPr>
            <a:r>
              <a:rPr lang="zh-TW" altLang="en-US" sz="2800" b="1" dirty="0">
                <a:ea typeface="標楷體" pitchFamily="65" charset="-120"/>
              </a:rPr>
              <a:t>立刻休息</a:t>
            </a:r>
          </a:p>
          <a:p>
            <a:pPr lvl="1">
              <a:buSzPct val="65000"/>
              <a:buFont typeface="Wingdings" pitchFamily="2" charset="2"/>
              <a:buChar char="v"/>
              <a:defRPr/>
            </a:pPr>
            <a:r>
              <a:rPr lang="zh-TW" altLang="en-US" b="1" dirty="0">
                <a:ea typeface="標楷體" pitchFamily="65" charset="-120"/>
              </a:rPr>
              <a:t>對局部</a:t>
            </a:r>
            <a:r>
              <a:rPr lang="zh-TW" altLang="en-US" b="1" dirty="0" smtClean="0">
                <a:ea typeface="標楷體" pitchFamily="65" charset="-120"/>
              </a:rPr>
              <a:t>肌肉</a:t>
            </a:r>
            <a:r>
              <a:rPr lang="zh-TW" altLang="en-US" b="1" dirty="0"/>
              <a:t>輕輕施力按摩</a:t>
            </a:r>
            <a:r>
              <a:rPr lang="zh-TW" altLang="en-US" b="1" dirty="0" smtClean="0">
                <a:ea typeface="標楷體" pitchFamily="65" charset="-120"/>
              </a:rPr>
              <a:t>，然後緩慢</a:t>
            </a:r>
            <a:r>
              <a:rPr lang="zh-TW" altLang="en-US" b="1" dirty="0">
                <a:ea typeface="標楷體" pitchFamily="65" charset="-120"/>
              </a:rPr>
              <a:t>而且持續的</a:t>
            </a:r>
            <a:r>
              <a:rPr lang="zh-TW" altLang="en-US" b="1" dirty="0" smtClean="0">
                <a:ea typeface="標楷體" pitchFamily="65" charset="-120"/>
              </a:rPr>
              <a:t>拉長肌肉</a:t>
            </a:r>
            <a:endParaRPr lang="zh-TW" altLang="en-US" b="1" dirty="0">
              <a:ea typeface="標楷體" pitchFamily="65" charset="-120"/>
            </a:endParaRPr>
          </a:p>
          <a:p>
            <a:pPr>
              <a:buFont typeface="Wingdings" pitchFamily="2" charset="2"/>
              <a:buChar char="v"/>
              <a:defRPr/>
            </a:pPr>
            <a:r>
              <a:rPr lang="zh-TW" altLang="en-US" sz="2800" b="1" dirty="0" smtClean="0">
                <a:ea typeface="標楷體" pitchFamily="65" charset="-120"/>
              </a:rPr>
              <a:t>補充</a:t>
            </a:r>
            <a:r>
              <a:rPr lang="zh-TW" altLang="en-US" sz="2800" b="1" dirty="0">
                <a:ea typeface="標楷體" pitchFamily="65" charset="-120"/>
              </a:rPr>
              <a:t>鹽分</a:t>
            </a:r>
          </a:p>
          <a:p>
            <a:endParaRPr lang="zh-TW" altLang="en-US" dirty="0"/>
          </a:p>
        </p:txBody>
      </p:sp>
      <p:sp>
        <p:nvSpPr>
          <p:cNvPr id="3" name="標題 2"/>
          <p:cNvSpPr>
            <a:spLocks noGrp="1"/>
          </p:cNvSpPr>
          <p:nvPr>
            <p:ph type="title"/>
          </p:nvPr>
        </p:nvSpPr>
        <p:spPr/>
        <p:txBody>
          <a:bodyPr/>
          <a:lstStyle/>
          <a:p>
            <a:r>
              <a:rPr lang="zh-TW" altLang="en-US" sz="4400" b="1" dirty="0">
                <a:ea typeface="標楷體" pitchFamily="65" charset="-120"/>
              </a:rPr>
              <a:t>肌肉抽筋該怎麼辦？</a:t>
            </a:r>
            <a:endParaRPr lang="zh-TW" altLang="en-US" dirty="0"/>
          </a:p>
        </p:txBody>
      </p:sp>
    </p:spTree>
    <p:extLst>
      <p:ext uri="{BB962C8B-B14F-4D97-AF65-F5344CB8AC3E}">
        <p14:creationId xmlns:p14="http://schemas.microsoft.com/office/powerpoint/2010/main" val="37025292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感謝聆聽</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848970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b="1" dirty="0" smtClean="0"/>
              <a:t>擦傷 </a:t>
            </a:r>
            <a:r>
              <a:rPr lang="en-US" altLang="zh-TW" b="1" dirty="0" smtClean="0"/>
              <a:t>Abrasion</a:t>
            </a:r>
          </a:p>
          <a:p>
            <a:r>
              <a:rPr lang="zh-TW" altLang="en-US" b="1" dirty="0"/>
              <a:t>撕裂</a:t>
            </a:r>
            <a:r>
              <a:rPr lang="zh-TW" altLang="en-US" b="1" dirty="0" smtClean="0"/>
              <a:t>傷 </a:t>
            </a:r>
            <a:r>
              <a:rPr lang="en-US" altLang="zh-TW" b="1" dirty="0" smtClean="0"/>
              <a:t>Laceration</a:t>
            </a:r>
          </a:p>
          <a:p>
            <a:r>
              <a:rPr lang="zh-TW" altLang="en-US" b="1" dirty="0" smtClean="0"/>
              <a:t>挫傷</a:t>
            </a:r>
            <a:r>
              <a:rPr lang="zh-TW" altLang="en-US" b="1" dirty="0"/>
              <a:t> </a:t>
            </a:r>
            <a:r>
              <a:rPr lang="en-US" altLang="zh-TW" b="1" dirty="0" smtClean="0"/>
              <a:t>Contusion</a:t>
            </a:r>
          </a:p>
          <a:p>
            <a:r>
              <a:rPr lang="zh-TW" altLang="en-US" b="1" dirty="0"/>
              <a:t>韌帶扭傷 </a:t>
            </a:r>
            <a:r>
              <a:rPr lang="en-US" altLang="zh-TW" b="1" dirty="0" smtClean="0"/>
              <a:t>Sprain</a:t>
            </a:r>
          </a:p>
          <a:p>
            <a:r>
              <a:rPr lang="zh-TW" altLang="en-US" b="1" dirty="0"/>
              <a:t>肌肉拉傷 </a:t>
            </a:r>
            <a:r>
              <a:rPr lang="en-US" altLang="zh-TW" b="1" dirty="0" smtClean="0"/>
              <a:t>Strain</a:t>
            </a:r>
          </a:p>
          <a:p>
            <a:r>
              <a:rPr lang="zh-TW" altLang="en-US" b="1" dirty="0" smtClean="0"/>
              <a:t>脫臼</a:t>
            </a:r>
            <a:r>
              <a:rPr lang="zh-TW" altLang="en-US" b="1" dirty="0"/>
              <a:t> </a:t>
            </a:r>
            <a:r>
              <a:rPr lang="en-US" altLang="zh-TW" b="1" dirty="0" smtClean="0"/>
              <a:t>Dislocation</a:t>
            </a:r>
          </a:p>
          <a:p>
            <a:r>
              <a:rPr lang="zh-TW" altLang="en-US" b="1" dirty="0"/>
              <a:t>骨折 </a:t>
            </a:r>
            <a:r>
              <a:rPr lang="en-US" altLang="zh-TW" b="1" dirty="0" smtClean="0"/>
              <a:t>Fracture</a:t>
            </a:r>
          </a:p>
          <a:p>
            <a:r>
              <a:rPr lang="zh-TW" altLang="en-US" b="1" dirty="0" smtClean="0"/>
              <a:t>溫度過熱引起</a:t>
            </a:r>
            <a:r>
              <a:rPr lang="zh-TW" altLang="en-US" b="1" dirty="0"/>
              <a:t>的運動</a:t>
            </a:r>
            <a:r>
              <a:rPr lang="zh-TW" altLang="en-US" b="1" dirty="0" smtClean="0"/>
              <a:t>傷害</a:t>
            </a:r>
            <a:endParaRPr lang="en-US" altLang="zh-TW" b="1" dirty="0" smtClean="0"/>
          </a:p>
          <a:p>
            <a:pPr lvl="1"/>
            <a:r>
              <a:rPr lang="zh-TW" altLang="en-US" dirty="0" smtClean="0"/>
              <a:t>熱</a:t>
            </a:r>
            <a:r>
              <a:rPr lang="zh-TW" altLang="en-US" dirty="0"/>
              <a:t>痙攣、中暑、熱衰竭</a:t>
            </a:r>
          </a:p>
        </p:txBody>
      </p:sp>
      <p:sp>
        <p:nvSpPr>
          <p:cNvPr id="3" name="標題 2"/>
          <p:cNvSpPr>
            <a:spLocks noGrp="1"/>
          </p:cNvSpPr>
          <p:nvPr>
            <p:ph type="title"/>
          </p:nvPr>
        </p:nvSpPr>
        <p:spPr/>
        <p:txBody>
          <a:bodyPr/>
          <a:lstStyle/>
          <a:p>
            <a:r>
              <a:rPr lang="zh-TW" altLang="en-US" dirty="0" smtClean="0"/>
              <a:t>急性運動傷害</a:t>
            </a:r>
            <a:endParaRPr lang="zh-TW" altLang="en-US" dirty="0"/>
          </a:p>
        </p:txBody>
      </p:sp>
    </p:spTree>
    <p:extLst>
      <p:ext uri="{BB962C8B-B14F-4D97-AF65-F5344CB8AC3E}">
        <p14:creationId xmlns:p14="http://schemas.microsoft.com/office/powerpoint/2010/main" val="2919678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因</a:t>
            </a:r>
            <a:r>
              <a:rPr lang="zh-TW" altLang="en-US" dirty="0"/>
              <a:t>磨擦造成</a:t>
            </a:r>
            <a:r>
              <a:rPr lang="zh-TW" altLang="en-US" dirty="0" smtClean="0"/>
              <a:t>的皮膚破裂</a:t>
            </a:r>
            <a:r>
              <a:rPr lang="zh-TW" altLang="en-US" dirty="0"/>
              <a:t>。</a:t>
            </a:r>
            <a:endParaRPr lang="en-US" altLang="zh-TW" dirty="0" smtClean="0"/>
          </a:p>
          <a:p>
            <a:endParaRPr lang="zh-TW" altLang="en-US" dirty="0"/>
          </a:p>
        </p:txBody>
      </p:sp>
      <p:sp>
        <p:nvSpPr>
          <p:cNvPr id="3" name="標題 2"/>
          <p:cNvSpPr>
            <a:spLocks noGrp="1"/>
          </p:cNvSpPr>
          <p:nvPr>
            <p:ph type="title"/>
          </p:nvPr>
        </p:nvSpPr>
        <p:spPr/>
        <p:txBody>
          <a:bodyPr/>
          <a:lstStyle/>
          <a:p>
            <a:r>
              <a:rPr lang="zh-TW" altLang="en-US" dirty="0" smtClean="0"/>
              <a:t>擦傷</a:t>
            </a:r>
            <a:r>
              <a:rPr lang="zh-TW" altLang="en-US" dirty="0"/>
              <a:t> </a:t>
            </a:r>
            <a:r>
              <a:rPr lang="en-US" altLang="zh-TW" b="1" dirty="0" smtClean="0"/>
              <a:t>Abrasion </a:t>
            </a:r>
            <a:endParaRPr lang="zh-TW" alt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20888"/>
            <a:ext cx="4985236" cy="3310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92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傷口傷及全</a:t>
            </a:r>
            <a:r>
              <a:rPr lang="zh-TW" altLang="en-US" dirty="0" smtClean="0"/>
              <a:t>皮層，</a:t>
            </a:r>
            <a:r>
              <a:rPr lang="zh-TW" altLang="en-US" dirty="0"/>
              <a:t>因外力造成皮膚被撕​裂的</a:t>
            </a:r>
            <a:r>
              <a:rPr lang="zh-TW" altLang="en-US" dirty="0" smtClean="0"/>
              <a:t>傷口</a:t>
            </a:r>
            <a:endParaRPr lang="en-US" altLang="zh-TW" dirty="0" smtClean="0"/>
          </a:p>
          <a:p>
            <a:r>
              <a:rPr lang="zh-TW" altLang="en-US" dirty="0" smtClean="0"/>
              <a:t>嚴</a:t>
            </a:r>
            <a:r>
              <a:rPr lang="zh-TW" altLang="en-US" dirty="0"/>
              <a:t>重</a:t>
            </a:r>
            <a:r>
              <a:rPr lang="zh-TW" altLang="en-US" dirty="0" smtClean="0"/>
              <a:t>程度</a:t>
            </a:r>
            <a:r>
              <a:rPr lang="zh-TW" altLang="en-US" dirty="0"/>
              <a:t>決定在傷口的長度及</a:t>
            </a:r>
            <a:r>
              <a:rPr lang="zh-TW" altLang="en-US" dirty="0" smtClean="0"/>
              <a:t>深度</a:t>
            </a:r>
            <a:endParaRPr lang="en-US" altLang="zh-TW" dirty="0" smtClean="0"/>
          </a:p>
          <a:p>
            <a:r>
              <a:rPr lang="zh-TW" altLang="en-US" dirty="0" smtClean="0"/>
              <a:t>一般</a:t>
            </a:r>
            <a:r>
              <a:rPr lang="zh-TW" altLang="en-US" dirty="0"/>
              <a:t>無法</a:t>
            </a:r>
            <a:r>
              <a:rPr lang="zh-TW" altLang="en-US" dirty="0" smtClean="0"/>
              <a:t>自行</a:t>
            </a:r>
            <a:r>
              <a:rPr lang="zh-TW" altLang="en-US" dirty="0"/>
              <a:t>癒合，需用</a:t>
            </a:r>
            <a:r>
              <a:rPr lang="zh-TW" altLang="en-US" dirty="0" smtClean="0"/>
              <a:t>縫合</a:t>
            </a:r>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zh-TW" altLang="en-US" b="1" dirty="0"/>
              <a:t>撕裂傷 </a:t>
            </a:r>
            <a:r>
              <a:rPr lang="en-US" altLang="zh-TW" b="1" dirty="0" smtClean="0"/>
              <a:t>Laceration</a:t>
            </a: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6112"/>
            <a:ext cx="4641032" cy="3480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1125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皮下組織</a:t>
            </a:r>
            <a:r>
              <a:rPr lang="zh-TW" altLang="en-US" dirty="0" smtClean="0"/>
              <a:t>受到撞擊</a:t>
            </a:r>
            <a:r>
              <a:rPr lang="zh-TW" altLang="en-US" dirty="0"/>
              <a:t>而受傷，所呈現的瘀</a:t>
            </a:r>
            <a:r>
              <a:rPr lang="zh-TW" altLang="en-US" dirty="0" smtClean="0"/>
              <a:t>腫</a:t>
            </a:r>
            <a:r>
              <a:rPr lang="zh-TW" altLang="en-US" dirty="0"/>
              <a:t>。</a:t>
            </a:r>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zh-TW" altLang="en-US" b="1" dirty="0"/>
              <a:t>挫傷 </a:t>
            </a:r>
            <a:r>
              <a:rPr lang="en-US" altLang="zh-TW" b="1" dirty="0" smtClean="0"/>
              <a:t>Contusion</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37612"/>
            <a:ext cx="6264696" cy="379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561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韌帶受到不適當的拉扯，造成其部份或全部的</a:t>
            </a:r>
            <a:r>
              <a:rPr lang="zh-TW" altLang="en-US" dirty="0" smtClean="0"/>
              <a:t>撕裂。</a:t>
            </a:r>
            <a:endParaRPr lang="en-US" altLang="zh-TW" dirty="0" smtClean="0"/>
          </a:p>
          <a:p>
            <a:r>
              <a:rPr lang="zh-TW" altLang="en-US" dirty="0"/>
              <a:t>症狀包括疼痛、無法移動、關節腫痛等症狀</a:t>
            </a:r>
            <a:endParaRPr lang="en-US" altLang="zh-TW" dirty="0" smtClean="0"/>
          </a:p>
          <a:p>
            <a:endParaRPr lang="zh-TW" altLang="en-US" dirty="0"/>
          </a:p>
          <a:p>
            <a:endParaRPr lang="zh-TW" altLang="en-US" dirty="0"/>
          </a:p>
        </p:txBody>
      </p:sp>
      <p:sp>
        <p:nvSpPr>
          <p:cNvPr id="3" name="標題 2"/>
          <p:cNvSpPr>
            <a:spLocks noGrp="1"/>
          </p:cNvSpPr>
          <p:nvPr>
            <p:ph type="title"/>
          </p:nvPr>
        </p:nvSpPr>
        <p:spPr/>
        <p:txBody>
          <a:bodyPr>
            <a:normAutofit/>
          </a:bodyPr>
          <a:lstStyle/>
          <a:p>
            <a:r>
              <a:rPr lang="zh-TW" altLang="en-US" b="1" dirty="0"/>
              <a:t>韌帶扭傷 </a:t>
            </a:r>
            <a:r>
              <a:rPr lang="en-US" altLang="zh-TW" b="1" dirty="0" smtClean="0"/>
              <a:t>Sprain</a:t>
            </a:r>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2636912"/>
            <a:ext cx="4972249" cy="3681917"/>
          </a:xfrm>
          <a:prstGeom prst="rect">
            <a:avLst/>
          </a:prstGeom>
        </p:spPr>
      </p:pic>
    </p:spTree>
    <p:extLst>
      <p:ext uri="{BB962C8B-B14F-4D97-AF65-F5344CB8AC3E}">
        <p14:creationId xmlns:p14="http://schemas.microsoft.com/office/powerpoint/2010/main" val="3415836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肌肉或肌腱過度伸展，造成其局部或全部的撕裂</a:t>
            </a:r>
            <a:r>
              <a:rPr lang="zh-TW" altLang="en-US" dirty="0" smtClean="0"/>
              <a:t>。</a:t>
            </a:r>
            <a:endParaRPr lang="en-US" altLang="zh-TW" dirty="0" smtClean="0"/>
          </a:p>
          <a:p>
            <a:r>
              <a:rPr lang="zh-TW" altLang="en-US" dirty="0"/>
              <a:t>症狀包括疼痛、肌肉痙攣、無力及腫脹</a:t>
            </a:r>
          </a:p>
          <a:p>
            <a:endParaRPr lang="zh-TW" altLang="en-US" dirty="0"/>
          </a:p>
        </p:txBody>
      </p:sp>
      <p:sp>
        <p:nvSpPr>
          <p:cNvPr id="3" name="標題 2"/>
          <p:cNvSpPr>
            <a:spLocks noGrp="1"/>
          </p:cNvSpPr>
          <p:nvPr>
            <p:ph type="title"/>
          </p:nvPr>
        </p:nvSpPr>
        <p:spPr/>
        <p:txBody>
          <a:bodyPr>
            <a:normAutofit/>
          </a:bodyPr>
          <a:lstStyle/>
          <a:p>
            <a:r>
              <a:rPr lang="zh-TW" altLang="en-US" b="1" dirty="0"/>
              <a:t>肌肉拉傷 </a:t>
            </a:r>
            <a:r>
              <a:rPr lang="en-US" altLang="zh-TW" b="1" dirty="0" smtClean="0"/>
              <a:t>Strain</a:t>
            </a:r>
            <a:endParaRPr lang="zh-TW" altLang="en-US" dirty="0"/>
          </a:p>
        </p:txBody>
      </p:sp>
      <p:pic>
        <p:nvPicPr>
          <p:cNvPr id="4098" name="Picture 2" descr="What are Calf Muscle Strain (Injury), its causes, treatment, and prevention  | Chase Your Sport - Sports Social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840309"/>
            <a:ext cx="6264696" cy="337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5583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宣紙">
  <a:themeElements>
    <a:clrScheme name="宣紙">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宣紙">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宣紙">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272</TotalTime>
  <Words>1128</Words>
  <Application>Microsoft Office PowerPoint</Application>
  <PresentationFormat>如螢幕大小 (4:3)</PresentationFormat>
  <Paragraphs>158</Paragraphs>
  <Slides>34</Slides>
  <Notes>0</Notes>
  <HiddenSlides>0</HiddenSlides>
  <MMClips>0</MMClips>
  <ScaleCrop>false</ScaleCrop>
  <HeadingPairs>
    <vt:vector size="4" baseType="variant">
      <vt:variant>
        <vt:lpstr>佈景主題</vt:lpstr>
      </vt:variant>
      <vt:variant>
        <vt:i4>1</vt:i4>
      </vt:variant>
      <vt:variant>
        <vt:lpstr>投影片標題</vt:lpstr>
      </vt:variant>
      <vt:variant>
        <vt:i4>34</vt:i4>
      </vt:variant>
    </vt:vector>
  </HeadingPairs>
  <TitlesOfParts>
    <vt:vector size="35" baseType="lpstr">
      <vt:lpstr>宣紙</vt:lpstr>
      <vt:lpstr>運動傷害的預防與處理</vt:lpstr>
      <vt:lpstr>運動傷害 Sports Injury</vt:lpstr>
      <vt:lpstr>造成運動傷害原因</vt:lpstr>
      <vt:lpstr>急性運動傷害</vt:lpstr>
      <vt:lpstr>擦傷 Abrasion </vt:lpstr>
      <vt:lpstr>撕裂傷 Laceration</vt:lpstr>
      <vt:lpstr>挫傷 Contusion</vt:lpstr>
      <vt:lpstr>韌帶扭傷 Sprain</vt:lpstr>
      <vt:lpstr>肌肉拉傷 Strain</vt:lpstr>
      <vt:lpstr>骨折 Fracture</vt:lpstr>
      <vt:lpstr>脫臼 Dislocation</vt:lpstr>
      <vt:lpstr>過熱</vt:lpstr>
      <vt:lpstr>慢性運動傷害</vt:lpstr>
      <vt:lpstr>運動傷害的預防</vt:lpstr>
      <vt:lpstr>運動傷害的預防</vt:lpstr>
      <vt:lpstr>運動傷害的預防</vt:lpstr>
      <vt:lpstr>運動傷害的處理</vt:lpstr>
      <vt:lpstr>急性傷口的處理</vt:lpstr>
      <vt:lpstr>控制出血</vt:lpstr>
      <vt:lpstr>直接加壓止血法</vt:lpstr>
      <vt:lpstr>抬高傷肢止血法</vt:lpstr>
      <vt:lpstr>止血點止血法</vt:lpstr>
      <vt:lpstr>骨折的初步處理</vt:lpstr>
      <vt:lpstr>上肢骨折的固定</vt:lpstr>
      <vt:lpstr>下肢骨折的固定</vt:lpstr>
      <vt:lpstr>PRICE(舊觀念)</vt:lpstr>
      <vt:lpstr>新觀念</vt:lpstr>
      <vt:lpstr>急性PEACE</vt:lpstr>
      <vt:lpstr>亞急性LOVE</vt:lpstr>
      <vt:lpstr>最常見的運動傷害-足踝扭傷</vt:lpstr>
      <vt:lpstr>最容易抽筋的部位</vt:lpstr>
      <vt:lpstr>肌肉為什麼會抽筋？</vt:lpstr>
      <vt:lpstr>肌肉抽筋該怎麼辦？</vt:lpstr>
      <vt:lpstr>感謝聆聽</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運動傷害的預防與處理</dc:title>
  <dc:creator>dr</dc:creator>
  <cp:lastModifiedBy>dr</cp:lastModifiedBy>
  <cp:revision>67</cp:revision>
  <dcterms:created xsi:type="dcterms:W3CDTF">2021-06-14T14:02:50Z</dcterms:created>
  <dcterms:modified xsi:type="dcterms:W3CDTF">2022-04-19T05:03:46Z</dcterms:modified>
</cp:coreProperties>
</file>